
<file path=[Content_Types].xml><?xml version="1.0" encoding="utf-8"?>
<Types xmlns="http://schemas.openxmlformats.org/package/2006/content-types">
  <Default Extension="(null)"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0"/>
  </p:notesMasterIdLst>
  <p:sldIdLst>
    <p:sldId id="297" r:id="rId2"/>
    <p:sldId id="343" r:id="rId3"/>
    <p:sldId id="320" r:id="rId4"/>
    <p:sldId id="356" r:id="rId5"/>
    <p:sldId id="321" r:id="rId6"/>
    <p:sldId id="340" r:id="rId7"/>
    <p:sldId id="341" r:id="rId8"/>
    <p:sldId id="277" r:id="rId9"/>
    <p:sldId id="360" r:id="rId10"/>
    <p:sldId id="361" r:id="rId11"/>
    <p:sldId id="362" r:id="rId12"/>
    <p:sldId id="363" r:id="rId13"/>
    <p:sldId id="342" r:id="rId14"/>
    <p:sldId id="357" r:id="rId15"/>
    <p:sldId id="358" r:id="rId16"/>
    <p:sldId id="257" r:id="rId17"/>
    <p:sldId id="324"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5B0"/>
    <a:srgbClr val="004F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05" autoAdjust="0"/>
    <p:restoredTop sz="93792" autoAdjust="0"/>
  </p:normalViewPr>
  <p:slideViewPr>
    <p:cSldViewPr>
      <p:cViewPr varScale="1">
        <p:scale>
          <a:sx n="130" d="100"/>
          <a:sy n="130" d="100"/>
        </p:scale>
        <p:origin x="79" y="209"/>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12209645669291339"/>
          <c:y val="0.87729841061533975"/>
          <c:w val="0.76136242344706917"/>
          <c:h val="9.492381160688247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7CAC-4CBD-9F8B-017740186B9B}"/>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7CAC-4CBD-9F8B-017740186B9B}"/>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7CAC-4CBD-9F8B-017740186B9B}"/>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Report!$K$16:$K$18</c:f>
              <c:strCache>
                <c:ptCount val="3"/>
                <c:pt idx="0">
                  <c:v>Membership</c:v>
                </c:pt>
                <c:pt idx="1">
                  <c:v>Sponsorship</c:v>
                </c:pt>
                <c:pt idx="2">
                  <c:v>Grant</c:v>
                </c:pt>
              </c:strCache>
            </c:strRef>
          </c:cat>
          <c:val>
            <c:numRef>
              <c:f>Report!$L$16:$L$18</c:f>
              <c:numCache>
                <c:formatCode>"$"#,##0</c:formatCode>
                <c:ptCount val="3"/>
                <c:pt idx="0">
                  <c:v>15054.06</c:v>
                </c:pt>
                <c:pt idx="1">
                  <c:v>5000</c:v>
                </c:pt>
                <c:pt idx="2">
                  <c:v>6600</c:v>
                </c:pt>
              </c:numCache>
            </c:numRef>
          </c:val>
          <c:extLst>
            <c:ext xmlns:c16="http://schemas.microsoft.com/office/drawing/2014/chart" uri="{C3380CC4-5D6E-409C-BE32-E72D297353CC}">
              <c16:uniqueId val="{00000006-7CAC-4CBD-9F8B-017740186B9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12209645669291339"/>
          <c:y val="0.87729841061533975"/>
          <c:w val="0.76136242344706917"/>
          <c:h val="9.492381160688247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C684-4E96-9CBD-1BB1F44B66FD}"/>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C684-4E96-9CBD-1BB1F44B66FD}"/>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C684-4E96-9CBD-1BB1F44B66FD}"/>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Report!$K$34:$K$36</c:f>
              <c:strCache>
                <c:ptCount val="3"/>
                <c:pt idx="0">
                  <c:v>Admin</c:v>
                </c:pt>
                <c:pt idx="1">
                  <c:v>Insurance</c:v>
                </c:pt>
                <c:pt idx="2">
                  <c:v>Trails</c:v>
                </c:pt>
              </c:strCache>
            </c:strRef>
          </c:cat>
          <c:val>
            <c:numRef>
              <c:f>Report!$L$34:$L$36</c:f>
              <c:numCache>
                <c:formatCode>"$"#,##0</c:formatCode>
                <c:ptCount val="3"/>
                <c:pt idx="0">
                  <c:v>1567.68</c:v>
                </c:pt>
                <c:pt idx="1">
                  <c:v>5855.6</c:v>
                </c:pt>
                <c:pt idx="2">
                  <c:v>13353.08</c:v>
                </c:pt>
              </c:numCache>
            </c:numRef>
          </c:val>
          <c:extLst>
            <c:ext xmlns:c16="http://schemas.microsoft.com/office/drawing/2014/chart" uri="{C3380CC4-5D6E-409C-BE32-E72D297353CC}">
              <c16:uniqueId val="{00000006-C684-4E96-9CBD-1BB1F44B66F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9D88-4537-8AC3-E51F8F769FCA}"/>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9D88-4537-8AC3-E51F8F769FCA}"/>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9D88-4537-8AC3-E51F8F769FCA}"/>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9D88-4537-8AC3-E51F8F769FCA}"/>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9D88-4537-8AC3-E51F8F769FCA}"/>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B-9D88-4537-8AC3-E51F8F769FCA}"/>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Report!$L$57:$L$62</c:f>
              <c:strCache>
                <c:ptCount val="6"/>
                <c:pt idx="0">
                  <c:v>Consumables</c:v>
                </c:pt>
                <c:pt idx="1">
                  <c:v>Tools</c:v>
                </c:pt>
                <c:pt idx="2">
                  <c:v>Penniac</c:v>
                </c:pt>
                <c:pt idx="3">
                  <c:v>Woolastook</c:v>
                </c:pt>
                <c:pt idx="4">
                  <c:v>Islandview signage</c:v>
                </c:pt>
                <c:pt idx="5">
                  <c:v>Other</c:v>
                </c:pt>
              </c:strCache>
            </c:strRef>
          </c:cat>
          <c:val>
            <c:numRef>
              <c:f>Report!$M$57:$M$62</c:f>
              <c:numCache>
                <c:formatCode>"$"#,##0</c:formatCode>
                <c:ptCount val="6"/>
                <c:pt idx="0">
                  <c:v>274.89</c:v>
                </c:pt>
                <c:pt idx="1">
                  <c:v>1274.0899999999999</c:v>
                </c:pt>
                <c:pt idx="2">
                  <c:v>7515.16</c:v>
                </c:pt>
                <c:pt idx="3">
                  <c:v>3819.24</c:v>
                </c:pt>
                <c:pt idx="4">
                  <c:v>218.7</c:v>
                </c:pt>
                <c:pt idx="5">
                  <c:v>251</c:v>
                </c:pt>
              </c:numCache>
            </c:numRef>
          </c:val>
          <c:extLst>
            <c:ext xmlns:c16="http://schemas.microsoft.com/office/drawing/2014/chart" uri="{C3380CC4-5D6E-409C-BE32-E72D297353CC}">
              <c16:uniqueId val="{0000000C-9D88-4537-8AC3-E51F8F769FC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124BD4-E079-415E-A8A5-CFA0331D9B96}" type="datetimeFigureOut">
              <a:rPr lang="en-CA" smtClean="0"/>
              <a:pPr/>
              <a:t>2021-03-02</a:t>
            </a:fld>
            <a:endParaRPr lang="en-CA"/>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5FA61E-2EF5-4F55-8152-549F4E9019EA}" type="slidenum">
              <a:rPr lang="en-CA" smtClean="0"/>
              <a:pPr/>
              <a:t>‹#›</a:t>
            </a:fld>
            <a:endParaRPr lang="en-CA"/>
          </a:p>
        </p:txBody>
      </p:sp>
    </p:spTree>
    <p:extLst>
      <p:ext uri="{BB962C8B-B14F-4D97-AF65-F5344CB8AC3E}">
        <p14:creationId xmlns:p14="http://schemas.microsoft.com/office/powerpoint/2010/main" val="2335792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5FA61E-2EF5-4F55-8152-549F4E9019EA}" type="slidenum">
              <a:rPr lang="en-CA" smtClean="0"/>
              <a:pPr/>
              <a:t>1</a:t>
            </a:fld>
            <a:endParaRPr lang="en-CA" dirty="0"/>
          </a:p>
        </p:txBody>
      </p:sp>
    </p:spTree>
    <p:extLst>
      <p:ext uri="{BB962C8B-B14F-4D97-AF65-F5344CB8AC3E}">
        <p14:creationId xmlns:p14="http://schemas.microsoft.com/office/powerpoint/2010/main" val="3950666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D85FA61E-2EF5-4F55-8152-549F4E9019EA}" type="slidenum">
              <a:rPr lang="en-CA" smtClean="0"/>
              <a:pPr/>
              <a:t>18</a:t>
            </a:fld>
            <a:endParaRPr lang="en-CA"/>
          </a:p>
        </p:txBody>
      </p:sp>
    </p:spTree>
    <p:extLst>
      <p:ext uri="{BB962C8B-B14F-4D97-AF65-F5344CB8AC3E}">
        <p14:creationId xmlns:p14="http://schemas.microsoft.com/office/powerpoint/2010/main" val="45373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CA" dirty="0"/>
              <a:t>Needs to be updated by Scott and Melissa</a:t>
            </a:r>
          </a:p>
          <a:p>
            <a:r>
              <a:rPr lang="en-CA" dirty="0"/>
              <a:t>Add:</a:t>
            </a:r>
          </a:p>
          <a:p>
            <a:pPr marL="171450" indent="-171450">
              <a:buFontTx/>
              <a:buChar char="-"/>
            </a:pPr>
            <a:r>
              <a:rPr lang="en-CA" dirty="0"/>
              <a:t>Maritime Case</a:t>
            </a:r>
          </a:p>
          <a:p>
            <a:pPr marL="171450" indent="-171450">
              <a:buFontTx/>
              <a:buChar char="-"/>
            </a:pPr>
            <a:r>
              <a:rPr lang="en-CA" dirty="0"/>
              <a:t>Greer’s Mtn. Salvage</a:t>
            </a:r>
          </a:p>
          <a:p>
            <a:pPr marL="171450" indent="-171450">
              <a:buFontTx/>
              <a:buChar char="-"/>
            </a:pPr>
            <a:r>
              <a:rPr lang="en-CA" dirty="0"/>
              <a:t>Velo NB</a:t>
            </a:r>
          </a:p>
          <a:p>
            <a:pPr marL="171450" indent="-171450">
              <a:buFontTx/>
              <a:buChar char="-"/>
            </a:pPr>
            <a:endParaRPr lang="en-CA" dirty="0"/>
          </a:p>
          <a:p>
            <a:pPr marL="0" indent="0">
              <a:buFontTx/>
              <a:buNone/>
            </a:pPr>
            <a:r>
              <a:rPr lang="en-CA" dirty="0"/>
              <a:t>Change:</a:t>
            </a:r>
          </a:p>
          <a:p>
            <a:pPr marL="171450" indent="-171450">
              <a:buFontTx/>
              <a:buChar char="-"/>
            </a:pPr>
            <a:r>
              <a:rPr lang="en-CA" dirty="0"/>
              <a:t>Rad Edge</a:t>
            </a:r>
          </a:p>
          <a:p>
            <a:pPr marL="171450" indent="-171450">
              <a:buFontTx/>
              <a:buChar char="-"/>
            </a:pPr>
            <a:r>
              <a:rPr lang="en-CA" dirty="0" err="1"/>
              <a:t>Russon</a:t>
            </a:r>
            <a:endParaRPr lang="en-CA" dirty="0"/>
          </a:p>
          <a:p>
            <a:pPr marL="171450" indent="-171450">
              <a:buFontTx/>
              <a:buChar char="-"/>
            </a:pPr>
            <a:r>
              <a:rPr lang="en-CA" dirty="0"/>
              <a:t>Remsoft</a:t>
            </a:r>
          </a:p>
          <a:p>
            <a:pPr marL="171450" indent="-171450">
              <a:buFontTx/>
              <a:buChar char="-"/>
            </a:pPr>
            <a:r>
              <a:rPr lang="en-CA" dirty="0"/>
              <a:t>TIF list</a:t>
            </a:r>
          </a:p>
          <a:p>
            <a:pPr marL="171450" indent="-171450">
              <a:buFontTx/>
              <a:buChar char="-"/>
            </a:pPr>
            <a:endParaRPr lang="en-CA" dirty="0"/>
          </a:p>
          <a:p>
            <a:pPr marL="0" indent="0">
              <a:buFontTx/>
              <a:buNone/>
            </a:pPr>
            <a:r>
              <a:rPr lang="en-CA" dirty="0"/>
              <a:t>Remove:</a:t>
            </a:r>
          </a:p>
          <a:p>
            <a:pPr marL="171450" indent="-171450">
              <a:buFontTx/>
              <a:buChar char="-"/>
            </a:pPr>
            <a:r>
              <a:rPr lang="en-CA" dirty="0"/>
              <a:t>Home Hardware</a:t>
            </a:r>
          </a:p>
          <a:p>
            <a:pPr marL="171450" indent="-171450">
              <a:buFontTx/>
              <a:buChar char="-"/>
            </a:pPr>
            <a:r>
              <a:rPr lang="en-CA" dirty="0"/>
              <a:t>Crabbe Mtn.</a:t>
            </a:r>
          </a:p>
          <a:p>
            <a:pPr marL="171450" indent="-171450">
              <a:buFontTx/>
              <a:buChar char="-"/>
            </a:pPr>
            <a:r>
              <a:rPr lang="en-CA" dirty="0"/>
              <a:t>Picaroons</a:t>
            </a:r>
          </a:p>
        </p:txBody>
      </p:sp>
      <p:sp>
        <p:nvSpPr>
          <p:cNvPr id="4" name="Slide Number Placeholder 3"/>
          <p:cNvSpPr>
            <a:spLocks noGrp="1"/>
          </p:cNvSpPr>
          <p:nvPr>
            <p:ph type="sldNum" sz="quarter" idx="10"/>
          </p:nvPr>
        </p:nvSpPr>
        <p:spPr/>
        <p:txBody>
          <a:bodyPr/>
          <a:lstStyle/>
          <a:p>
            <a:fld id="{D85FA61E-2EF5-4F55-8152-549F4E9019EA}" type="slidenum">
              <a:rPr lang="en-CA" smtClean="0"/>
              <a:pPr/>
              <a:t>2</a:t>
            </a:fld>
            <a:endParaRPr lang="en-CA"/>
          </a:p>
        </p:txBody>
      </p:sp>
    </p:spTree>
    <p:extLst>
      <p:ext uri="{BB962C8B-B14F-4D97-AF65-F5344CB8AC3E}">
        <p14:creationId xmlns:p14="http://schemas.microsoft.com/office/powerpoint/2010/main" val="1116387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Tx/>
              <a:buChar char="-"/>
            </a:pPr>
            <a:r>
              <a:rPr lang="en-CA" dirty="0"/>
              <a:t>Topped 600 members</a:t>
            </a:r>
          </a:p>
          <a:p>
            <a:pPr marL="171450" indent="-171450">
              <a:buFontTx/>
              <a:buChar char="-"/>
            </a:pPr>
            <a:r>
              <a:rPr lang="en-CA" dirty="0"/>
              <a:t>MVP jump park and flow trails and CBC</a:t>
            </a:r>
          </a:p>
          <a:p>
            <a:pPr marL="171450" indent="-171450">
              <a:buFontTx/>
              <a:buChar char="-"/>
            </a:pPr>
            <a:r>
              <a:rPr lang="en-CA" dirty="0"/>
              <a:t>Trail development and signage at </a:t>
            </a:r>
            <a:r>
              <a:rPr lang="en-CA" dirty="0" err="1"/>
              <a:t>Woolastook</a:t>
            </a:r>
            <a:endParaRPr lang="en-CA" dirty="0"/>
          </a:p>
        </p:txBody>
      </p:sp>
      <p:sp>
        <p:nvSpPr>
          <p:cNvPr id="4" name="Slide Number Placeholder 3"/>
          <p:cNvSpPr>
            <a:spLocks noGrp="1"/>
          </p:cNvSpPr>
          <p:nvPr>
            <p:ph type="sldNum" sz="quarter" idx="5"/>
          </p:nvPr>
        </p:nvSpPr>
        <p:spPr/>
        <p:txBody>
          <a:bodyPr/>
          <a:lstStyle/>
          <a:p>
            <a:fld id="{D85FA61E-2EF5-4F55-8152-549F4E9019EA}" type="slidenum">
              <a:rPr lang="en-CA" smtClean="0"/>
              <a:pPr/>
              <a:t>3</a:t>
            </a:fld>
            <a:endParaRPr lang="en-CA"/>
          </a:p>
        </p:txBody>
      </p:sp>
    </p:spTree>
    <p:extLst>
      <p:ext uri="{BB962C8B-B14F-4D97-AF65-F5344CB8AC3E}">
        <p14:creationId xmlns:p14="http://schemas.microsoft.com/office/powerpoint/2010/main" val="3829855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Find minutes from last AGM and circulate to members (Norm/Kelly)</a:t>
            </a:r>
          </a:p>
        </p:txBody>
      </p:sp>
      <p:sp>
        <p:nvSpPr>
          <p:cNvPr id="4" name="Slide Number Placeholder 3"/>
          <p:cNvSpPr>
            <a:spLocks noGrp="1"/>
          </p:cNvSpPr>
          <p:nvPr>
            <p:ph type="sldNum" sz="quarter" idx="5"/>
          </p:nvPr>
        </p:nvSpPr>
        <p:spPr/>
        <p:txBody>
          <a:bodyPr/>
          <a:lstStyle/>
          <a:p>
            <a:fld id="{D85FA61E-2EF5-4F55-8152-549F4E9019EA}" type="slidenum">
              <a:rPr lang="en-CA" smtClean="0"/>
              <a:pPr/>
              <a:t>5</a:t>
            </a:fld>
            <a:endParaRPr lang="en-CA"/>
          </a:p>
        </p:txBody>
      </p:sp>
    </p:spTree>
    <p:extLst>
      <p:ext uri="{BB962C8B-B14F-4D97-AF65-F5344CB8AC3E}">
        <p14:creationId xmlns:p14="http://schemas.microsoft.com/office/powerpoint/2010/main" val="1142115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5FA61E-2EF5-4F55-8152-549F4E9019EA}" type="slidenum">
              <a:rPr lang="en-CA" smtClean="0"/>
              <a:pPr/>
              <a:t>7</a:t>
            </a:fld>
            <a:endParaRPr lang="en-CA"/>
          </a:p>
        </p:txBody>
      </p:sp>
    </p:spTree>
    <p:extLst>
      <p:ext uri="{BB962C8B-B14F-4D97-AF65-F5344CB8AC3E}">
        <p14:creationId xmlns:p14="http://schemas.microsoft.com/office/powerpoint/2010/main" val="637984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5FA61E-2EF5-4F55-8152-549F4E9019EA}" type="slidenum">
              <a:rPr lang="en-CA" smtClean="0"/>
              <a:pPr/>
              <a:t>8</a:t>
            </a:fld>
            <a:endParaRPr lang="en-CA" dirty="0"/>
          </a:p>
        </p:txBody>
      </p:sp>
    </p:spTree>
    <p:extLst>
      <p:ext uri="{BB962C8B-B14F-4D97-AF65-F5344CB8AC3E}">
        <p14:creationId xmlns:p14="http://schemas.microsoft.com/office/powerpoint/2010/main" val="2059926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CA" baseline="0" dirty="0"/>
          </a:p>
        </p:txBody>
      </p:sp>
      <p:sp>
        <p:nvSpPr>
          <p:cNvPr id="4" name="Slide Number Placeholder 3"/>
          <p:cNvSpPr>
            <a:spLocks noGrp="1"/>
          </p:cNvSpPr>
          <p:nvPr>
            <p:ph type="sldNum" sz="quarter" idx="10"/>
          </p:nvPr>
        </p:nvSpPr>
        <p:spPr/>
        <p:txBody>
          <a:bodyPr/>
          <a:lstStyle/>
          <a:p>
            <a:fld id="{D85FA61E-2EF5-4F55-8152-549F4E9019EA}" type="slidenum">
              <a:rPr lang="en-CA" smtClean="0"/>
              <a:pPr/>
              <a:t>13</a:t>
            </a:fld>
            <a:endParaRPr lang="en-CA"/>
          </a:p>
        </p:txBody>
      </p:sp>
    </p:spTree>
    <p:extLst>
      <p:ext uri="{BB962C8B-B14F-4D97-AF65-F5344CB8AC3E}">
        <p14:creationId xmlns:p14="http://schemas.microsoft.com/office/powerpoint/2010/main" val="3334599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c19ed834b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c19ed834b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a:t>Continue building east from the Campground at Woolastook and open split rail. Improve the trailhead. </a:t>
            </a:r>
            <a:endParaRPr/>
          </a:p>
          <a:p>
            <a:pPr marL="457200" lvl="0" indent="-298450" algn="l" rtl="0">
              <a:spcBef>
                <a:spcPts val="0"/>
              </a:spcBef>
              <a:spcAft>
                <a:spcPts val="0"/>
              </a:spcAft>
              <a:buSzPts val="1100"/>
              <a:buAutoNum type="arabicPeriod"/>
            </a:pPr>
            <a:r>
              <a:rPr lang="en"/>
              <a:t>Establish a partnership with Mactaquac and build singletrack </a:t>
            </a:r>
            <a:endParaRPr/>
          </a:p>
          <a:p>
            <a:pPr marL="457200" lvl="0" indent="-298450" algn="l" rtl="0">
              <a:spcBef>
                <a:spcPts val="0"/>
              </a:spcBef>
              <a:spcAft>
                <a:spcPts val="0"/>
              </a:spcAft>
              <a:buSzPts val="1100"/>
              <a:buAutoNum type="arabicPeriod"/>
            </a:pPr>
            <a:r>
              <a:rPr lang="en"/>
              <a:t>Address landowner issues and reroute 2 trails at Islandview</a:t>
            </a:r>
            <a:endParaRPr/>
          </a:p>
          <a:p>
            <a:pPr marL="457200" lvl="0" indent="-298450" algn="l" rtl="0">
              <a:spcBef>
                <a:spcPts val="0"/>
              </a:spcBef>
              <a:spcAft>
                <a:spcPts val="0"/>
              </a:spcAft>
              <a:buSzPts val="1100"/>
              <a:buAutoNum type="arabicPeriod"/>
            </a:pPr>
            <a:r>
              <a:rPr lang="en"/>
              <a:t>Push city to start initiation of Odell Park plan. Review trails individually. Push for signage. </a:t>
            </a:r>
            <a:endParaRPr/>
          </a:p>
          <a:p>
            <a:pPr marL="457200" lvl="0" indent="-298450" algn="l" rtl="0">
              <a:spcBef>
                <a:spcPts val="0"/>
              </a:spcBef>
              <a:spcAft>
                <a:spcPts val="0"/>
              </a:spcAft>
              <a:buSzPts val="1100"/>
              <a:buAutoNum type="arabicPeriod"/>
            </a:pPr>
            <a:r>
              <a:rPr lang="en"/>
              <a:t>Spruce up RVC trail at Grant Harvey bike park</a:t>
            </a:r>
            <a:endParaRPr/>
          </a:p>
          <a:p>
            <a:pPr marL="457200" lvl="0" indent="-298450" algn="l" rtl="0">
              <a:spcBef>
                <a:spcPts val="0"/>
              </a:spcBef>
              <a:spcAft>
                <a:spcPts val="0"/>
              </a:spcAft>
              <a:buSzPts val="1100"/>
              <a:buAutoNum type="arabicPeriod"/>
            </a:pPr>
            <a:r>
              <a:rPr lang="en"/>
              <a:t>Brookside - new willing private landowner interested in singletrack. </a:t>
            </a:r>
            <a:endParaRPr/>
          </a:p>
          <a:p>
            <a:pPr marL="457200" lvl="0" indent="-298450" algn="l" rtl="0">
              <a:spcBef>
                <a:spcPts val="0"/>
              </a:spcBef>
              <a:spcAft>
                <a:spcPts val="0"/>
              </a:spcAft>
              <a:buSzPts val="1100"/>
              <a:buAutoNum type="arabicPeriod"/>
            </a:pPr>
            <a:r>
              <a:rPr lang="en"/>
              <a:t>Killarney Lake - work with city to determine next steps on park master plan. Budget. </a:t>
            </a:r>
            <a:endParaRPr/>
          </a:p>
          <a:p>
            <a:pPr marL="457200" lvl="0" indent="-298450" algn="l" rtl="0">
              <a:spcBef>
                <a:spcPts val="0"/>
              </a:spcBef>
              <a:spcAft>
                <a:spcPts val="0"/>
              </a:spcAft>
              <a:buSzPts val="1100"/>
              <a:buAutoNum type="arabicPeriod"/>
            </a:pPr>
            <a:r>
              <a:rPr lang="en"/>
              <a:t>Penniac - Grand opening of Uptimizer and downhill trail. Landowner relationships. Goal of opening up trails east of allen brook.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Tx/>
              <a:buChar char="-"/>
            </a:pPr>
            <a:r>
              <a:rPr lang="en-CA" dirty="0"/>
              <a:t>Kelly stepping down from long-term volunteer as Executive Director</a:t>
            </a:r>
          </a:p>
          <a:p>
            <a:pPr marL="171450" indent="-171450">
              <a:buFontTx/>
              <a:buChar char="-"/>
            </a:pPr>
            <a:r>
              <a:rPr lang="en-CA" dirty="0"/>
              <a:t>Nick retiring from President; putting in a succession plan for leadership</a:t>
            </a:r>
          </a:p>
          <a:p>
            <a:pPr marL="171450" indent="-171450">
              <a:buFontTx/>
              <a:buChar char="-"/>
            </a:pPr>
            <a:r>
              <a:rPr lang="en-CA" dirty="0"/>
              <a:t>Kendall not re-offering as Director at Large</a:t>
            </a:r>
          </a:p>
          <a:p>
            <a:pPr marL="171450" indent="-171450">
              <a:buFontTx/>
              <a:buChar char="-"/>
            </a:pPr>
            <a:r>
              <a:rPr lang="en-CA" dirty="0"/>
              <a:t>Scott’s role changing form Sponsorship to Communications Director</a:t>
            </a:r>
          </a:p>
          <a:p>
            <a:pPr marL="171450" indent="-171450">
              <a:buFontTx/>
              <a:buChar char="-"/>
            </a:pPr>
            <a:r>
              <a:rPr lang="en-CA" dirty="0"/>
              <a:t>Melissa taking on Sponsorship Management and Fundraising</a:t>
            </a:r>
          </a:p>
          <a:p>
            <a:pPr marL="171450" indent="-171450">
              <a:buFontTx/>
              <a:buChar char="-"/>
            </a:pPr>
            <a:r>
              <a:rPr lang="en-CA" dirty="0"/>
              <a:t>Norman retracting from Secretary/Treasurer to Treasurer</a:t>
            </a:r>
          </a:p>
          <a:p>
            <a:pPr marL="171450" indent="-171450">
              <a:buFontTx/>
              <a:buChar char="-"/>
            </a:pPr>
            <a:r>
              <a:rPr lang="en-CA" dirty="0"/>
              <a:t>Bev re-offering as Director of Trails</a:t>
            </a:r>
          </a:p>
          <a:p>
            <a:pPr marL="171450" indent="-171450">
              <a:buFontTx/>
              <a:buChar char="-"/>
            </a:pPr>
            <a:endParaRPr lang="en-CA" dirty="0"/>
          </a:p>
          <a:p>
            <a:pPr marL="171450" indent="-171450">
              <a:buFontTx/>
              <a:buChar char="-"/>
            </a:pPr>
            <a:r>
              <a:rPr lang="en-CA" dirty="0"/>
              <a:t>Offer out to Jackie as V.P.</a:t>
            </a:r>
          </a:p>
          <a:p>
            <a:pPr marL="171450" indent="-171450">
              <a:buFontTx/>
              <a:buChar char="-"/>
            </a:pPr>
            <a:r>
              <a:rPr lang="en-CA" dirty="0"/>
              <a:t>Offer out to Clair for Secretary</a:t>
            </a:r>
          </a:p>
          <a:p>
            <a:pPr marL="171450" indent="-171450">
              <a:buFontTx/>
              <a:buChar char="-"/>
            </a:pPr>
            <a:r>
              <a:rPr lang="en-CA" dirty="0"/>
              <a:t>Chris accepted role of Director of Risk Management</a:t>
            </a: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fld id="{D85FA61E-2EF5-4F55-8152-549F4E9019EA}" type="slidenum">
              <a:rPr lang="en-CA" smtClean="0"/>
              <a:pPr/>
              <a:t>17</a:t>
            </a:fld>
            <a:endParaRPr lang="en-CA"/>
          </a:p>
        </p:txBody>
      </p:sp>
    </p:spTree>
    <p:extLst>
      <p:ext uri="{BB962C8B-B14F-4D97-AF65-F5344CB8AC3E}">
        <p14:creationId xmlns:p14="http://schemas.microsoft.com/office/powerpoint/2010/main" val="2309282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F9F2FDB-7A6C-4417-A411-3269101CBFFC}" type="datetimeFigureOut">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818C4-5CC9-476E-9715-99F5ACC7A9E4}" type="slidenum">
              <a:rPr lang="en-US" smtClean="0"/>
              <a:pPr/>
              <a:t>‹#›</a:t>
            </a:fld>
            <a:endParaRPr lang="en-US"/>
          </a:p>
        </p:txBody>
      </p:sp>
      <p:sp>
        <p:nvSpPr>
          <p:cNvPr id="8" name="Espace réservé pour une image  7"/>
          <p:cNvSpPr>
            <a:spLocks noGrp="1"/>
          </p:cNvSpPr>
          <p:nvPr>
            <p:ph type="pic" sz="quarter" idx="13"/>
          </p:nvPr>
        </p:nvSpPr>
        <p:spPr>
          <a:xfrm>
            <a:off x="203200" y="152400"/>
            <a:ext cx="1828800" cy="1143000"/>
          </a:xfrm>
        </p:spPr>
        <p:txBody>
          <a:bodyPr/>
          <a:lstStyle/>
          <a:p>
            <a:endParaRPr lang="fr-CA" dirty="0"/>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9F2FDB-7A6C-4417-A411-3269101CBFFC}" type="datetimeFigureOut">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818C4-5CC9-476E-9715-99F5ACC7A9E4}" type="slidenum">
              <a:rPr lang="en-US" smtClean="0"/>
              <a:pPr/>
              <a:t>‹#›</a:t>
            </a:fld>
            <a:endParaRPr lang="en-US"/>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9F2FDB-7A6C-4417-A411-3269101CBFFC}" type="datetimeFigureOut">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818C4-5CC9-476E-9715-99F5ACC7A9E4}" type="slidenum">
              <a:rPr lang="en-US" smtClean="0"/>
              <a:pPr/>
              <a:t>‹#›</a:t>
            </a:fld>
            <a:endParaRPr lang="en-US"/>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87145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9F2FDB-7A6C-4417-A411-3269101CBFFC}" type="datetimeFigureOut">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818C4-5CC9-476E-9715-99F5ACC7A9E4}" type="slidenum">
              <a:rPr lang="en-US" smtClean="0"/>
              <a:pPr/>
              <a:t>‹#›</a:t>
            </a:fld>
            <a:endParaRPr lang="en-US"/>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9F2FDB-7A6C-4417-A411-3269101CBFFC}" type="datetimeFigureOut">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818C4-5CC9-476E-9715-99F5ACC7A9E4}" type="slidenum">
              <a:rPr lang="en-US" smtClean="0"/>
              <a:pPr/>
              <a:t>‹#›</a:t>
            </a:fld>
            <a:endParaRPr lang="en-US"/>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52400"/>
            <a:ext cx="1933388" cy="121912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9F2FDB-7A6C-4417-A411-3269101CBFFC}" type="datetimeFigureOut">
              <a:rPr lang="en-US" smtClean="0"/>
              <a:pPr/>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2818C4-5CC9-476E-9715-99F5ACC7A9E4}" type="slidenum">
              <a:rPr lang="en-US" smtClean="0"/>
              <a:pPr/>
              <a:t>‹#›</a:t>
            </a:fld>
            <a:endParaRPr lang="en-US"/>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9F2FDB-7A6C-4417-A411-3269101CBFFC}" type="datetimeFigureOut">
              <a:rPr lang="en-US" smtClean="0"/>
              <a:pPr/>
              <a:t>3/2/2021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2818C4-5CC9-476E-9715-99F5ACC7A9E4}" type="slidenum">
              <a:rPr lang="en-US" smtClean="0"/>
              <a:pPr/>
              <a:t>‹#›</a:t>
            </a:fld>
            <a:endParaRPr lang="en-US"/>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9F2FDB-7A6C-4417-A411-3269101CBFFC}" type="datetimeFigureOut">
              <a:rPr lang="en-US" smtClean="0"/>
              <a:pPr/>
              <a:t>3/2/2021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2818C4-5CC9-476E-9715-99F5ACC7A9E4}" type="slidenum">
              <a:rPr lang="en-US" smtClean="0"/>
              <a:pPr/>
              <a:t>‹#›</a:t>
            </a:fld>
            <a:endParaRPr lang="en-US"/>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52400"/>
            <a:ext cx="1933388" cy="121912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9F2FDB-7A6C-4417-A411-3269101CBFFC}" type="datetimeFigureOut">
              <a:rPr lang="en-US" smtClean="0"/>
              <a:pPr/>
              <a:t>3/2/2021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2818C4-5CC9-476E-9715-99F5ACC7A9E4}" type="slidenum">
              <a:rPr lang="en-US" smtClean="0"/>
              <a:pPr/>
              <a:t>‹#›</a:t>
            </a:fld>
            <a:endParaRPr lang="en-US"/>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9F2FDB-7A6C-4417-A411-3269101CBFFC}" type="datetimeFigureOut">
              <a:rPr lang="en-US" smtClean="0"/>
              <a:pPr/>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2818C4-5CC9-476E-9715-99F5ACC7A9E4}" type="slidenum">
              <a:rPr lang="en-US" smtClean="0"/>
              <a:pPr/>
              <a:t>‹#›</a:t>
            </a:fld>
            <a:endParaRPr lang="en-US"/>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9F2FDB-7A6C-4417-A411-3269101CBFFC}" type="datetimeFigureOut">
              <a:rPr lang="en-US" smtClean="0"/>
              <a:pPr/>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2818C4-5CC9-476E-9715-99F5ACC7A9E4}" type="slidenum">
              <a:rPr lang="en-US" smtClean="0"/>
              <a:pPr/>
              <a:t>‹#›</a:t>
            </a:fld>
            <a:endParaRPr lang="en-US"/>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42914"/>
            <a:ext cx="1933388" cy="121912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2FDB-7A6C-4417-A411-3269101CBFFC}" type="datetimeFigureOut">
              <a:rPr lang="en-US" smtClean="0"/>
              <a:pPr/>
              <a:t>3/2/2021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2818C4-5CC9-476E-9715-99F5ACC7A9E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8" Type="http://schemas.openxmlformats.org/officeDocument/2006/relationships/image" Target="../media/image8.(null)"/><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76200"/>
            <a:ext cx="9067800" cy="6934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26" name="Picture 2"/>
          <p:cNvPicPr>
            <a:picLocks noChangeAspect="1" noChangeArrowheads="1"/>
          </p:cNvPicPr>
          <p:nvPr/>
        </p:nvPicPr>
        <p:blipFill>
          <a:blip r:embed="rId3" cstate="print"/>
          <a:srcRect/>
          <a:stretch>
            <a:fillRect/>
          </a:stretch>
        </p:blipFill>
        <p:spPr bwMode="auto">
          <a:xfrm>
            <a:off x="3048001" y="1828801"/>
            <a:ext cx="5991225" cy="4620235"/>
          </a:xfrm>
          <a:prstGeom prst="rect">
            <a:avLst/>
          </a:prstGeom>
          <a:noFill/>
          <a:ln w="9525">
            <a:noFill/>
            <a:miter lim="800000"/>
            <a:headEnd/>
            <a:tailEnd/>
          </a:ln>
        </p:spPr>
      </p:pic>
      <p:sp>
        <p:nvSpPr>
          <p:cNvPr id="3" name="Rectangle 2"/>
          <p:cNvSpPr/>
          <p:nvPr/>
        </p:nvSpPr>
        <p:spPr>
          <a:xfrm>
            <a:off x="1752600" y="381000"/>
            <a:ext cx="8610600" cy="1446550"/>
          </a:xfrm>
          <a:prstGeom prst="rect">
            <a:avLst/>
          </a:prstGeom>
        </p:spPr>
        <p:txBody>
          <a:bodyPr wrap="square">
            <a:spAutoFit/>
          </a:bodyPr>
          <a:lstStyle/>
          <a:p>
            <a:pPr algn="ctr"/>
            <a:r>
              <a:rPr lang="en-CA" sz="4400" b="1" dirty="0">
                <a:solidFill>
                  <a:srgbClr val="004F8A"/>
                </a:solidFill>
              </a:rPr>
              <a:t>River Valley Cycling Inc.</a:t>
            </a:r>
          </a:p>
          <a:p>
            <a:pPr algn="ctr"/>
            <a:r>
              <a:rPr lang="en-CA" sz="4400" b="1" dirty="0">
                <a:solidFill>
                  <a:srgbClr val="004F8A"/>
                </a:solidFill>
              </a:rPr>
              <a:t>2021 Annual General Meeting</a:t>
            </a:r>
            <a:endParaRPr lang="en-US" sz="4400" b="1" dirty="0">
              <a:solidFill>
                <a:srgbClr val="004F8A"/>
              </a:solidFill>
            </a:endParaRPr>
          </a:p>
        </p:txBody>
      </p:sp>
      <p:sp>
        <p:nvSpPr>
          <p:cNvPr id="4" name="TextBox 3"/>
          <p:cNvSpPr txBox="1"/>
          <p:nvPr/>
        </p:nvSpPr>
        <p:spPr>
          <a:xfrm>
            <a:off x="7858125" y="5791200"/>
            <a:ext cx="2362200" cy="369332"/>
          </a:xfrm>
          <a:prstGeom prst="rect">
            <a:avLst/>
          </a:prstGeom>
          <a:noFill/>
        </p:spPr>
        <p:txBody>
          <a:bodyPr wrap="square" rtlCol="0">
            <a:spAutoFit/>
          </a:bodyPr>
          <a:lstStyle/>
          <a:p>
            <a:r>
              <a:rPr lang="en-US" dirty="0">
                <a:solidFill>
                  <a:schemeClr val="bg2">
                    <a:lumMod val="75000"/>
                  </a:schemeClr>
                </a:solidFill>
              </a:rPr>
              <a:t>2 March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E81C05-2D5A-48ED-B75D-C57C5A6D375B}"/>
              </a:ext>
            </a:extLst>
          </p:cNvPr>
          <p:cNvSpPr>
            <a:spLocks noGrp="1"/>
          </p:cNvSpPr>
          <p:nvPr>
            <p:ph type="title"/>
          </p:nvPr>
        </p:nvSpPr>
        <p:spPr>
          <a:xfrm>
            <a:off x="1981200" y="274638"/>
            <a:ext cx="8229600" cy="1143000"/>
          </a:xfrm>
          <a:prstGeom prst="rect">
            <a:avLst/>
          </a:prstGeom>
        </p:spPr>
        <p:txBody>
          <a:bodyPr anchor="ctr">
            <a:normAutofit fontScale="90000"/>
          </a:bodyPr>
          <a:lstStyle/>
          <a:p>
            <a:pPr>
              <a:lnSpc>
                <a:spcPct val="90000"/>
              </a:lnSpc>
            </a:pPr>
            <a:r>
              <a:rPr lang="en-US" sz="4900" dirty="0">
                <a:solidFill>
                  <a:schemeClr val="bg1"/>
                </a:solidFill>
              </a:rPr>
              <a:t>Income </a:t>
            </a:r>
            <a:br>
              <a:rPr lang="en-US" sz="3700" dirty="0">
                <a:solidFill>
                  <a:schemeClr val="bg1"/>
                </a:solidFill>
              </a:rPr>
            </a:br>
            <a:r>
              <a:rPr lang="en-US" sz="2200" dirty="0">
                <a:solidFill>
                  <a:schemeClr val="bg1"/>
                </a:solidFill>
              </a:rPr>
              <a:t>(Excluding </a:t>
            </a:r>
            <a:r>
              <a:rPr lang="en-US" sz="2200" dirty="0" err="1">
                <a:solidFill>
                  <a:schemeClr val="bg1"/>
                </a:solidFill>
              </a:rPr>
              <a:t>Winterbike</a:t>
            </a:r>
            <a:r>
              <a:rPr lang="en-US" sz="2200" dirty="0">
                <a:solidFill>
                  <a:schemeClr val="bg1"/>
                </a:solidFill>
              </a:rPr>
              <a:t>)</a:t>
            </a:r>
            <a:br>
              <a:rPr lang="en-US" sz="2200" dirty="0">
                <a:solidFill>
                  <a:schemeClr val="bg1"/>
                </a:solidFill>
              </a:rPr>
            </a:br>
            <a:r>
              <a:rPr lang="en-US" sz="3700" dirty="0"/>
              <a:t>(excluding </a:t>
            </a:r>
            <a:r>
              <a:rPr lang="en-US" sz="3700" dirty="0" err="1"/>
              <a:t>Winterbike</a:t>
            </a:r>
            <a:r>
              <a:rPr lang="en-US" sz="3700" dirty="0"/>
              <a:t>)</a:t>
            </a:r>
          </a:p>
        </p:txBody>
      </p:sp>
      <p:sp>
        <p:nvSpPr>
          <p:cNvPr id="15" name="Content Placeholder 2">
            <a:extLst>
              <a:ext uri="{FF2B5EF4-FFF2-40B4-BE49-F238E27FC236}">
                <a16:creationId xmlns:a16="http://schemas.microsoft.com/office/drawing/2014/main" id="{2DB066B2-A560-494D-BB9C-067AAC275F1A}"/>
              </a:ext>
            </a:extLst>
          </p:cNvPr>
          <p:cNvSpPr>
            <a:spLocks noGrp="1"/>
          </p:cNvSpPr>
          <p:nvPr>
            <p:ph sz="half" idx="1"/>
          </p:nvPr>
        </p:nvSpPr>
        <p:spPr>
          <a:xfrm>
            <a:off x="1981200" y="1600201"/>
            <a:ext cx="4038600" cy="4525963"/>
          </a:xfrm>
        </p:spPr>
        <p:txBody>
          <a:bodyPr>
            <a:normAutofit/>
          </a:bodyPr>
          <a:lstStyle/>
          <a:p>
            <a:r>
              <a:rPr lang="en-US" dirty="0">
                <a:solidFill>
                  <a:schemeClr val="bg1"/>
                </a:solidFill>
              </a:rPr>
              <a:t>Events</a:t>
            </a:r>
          </a:p>
          <a:p>
            <a:pPr lvl="1"/>
            <a:r>
              <a:rPr lang="en-US" dirty="0">
                <a:solidFill>
                  <a:schemeClr val="bg1"/>
                </a:solidFill>
              </a:rPr>
              <a:t>No summer events</a:t>
            </a:r>
          </a:p>
          <a:p>
            <a:pPr lvl="1"/>
            <a:r>
              <a:rPr lang="en-US" dirty="0">
                <a:solidFill>
                  <a:schemeClr val="bg1"/>
                </a:solidFill>
              </a:rPr>
              <a:t>Tour de Beer (</a:t>
            </a:r>
            <a:r>
              <a:rPr lang="en-US" dirty="0" err="1">
                <a:solidFill>
                  <a:schemeClr val="bg1"/>
                </a:solidFill>
              </a:rPr>
              <a:t>Winterbike</a:t>
            </a:r>
            <a:r>
              <a:rPr lang="en-US" dirty="0">
                <a:solidFill>
                  <a:schemeClr val="bg1"/>
                </a:solidFill>
              </a:rPr>
              <a:t>)</a:t>
            </a:r>
          </a:p>
          <a:p>
            <a:r>
              <a:rPr lang="en-US" dirty="0">
                <a:solidFill>
                  <a:schemeClr val="bg1"/>
                </a:solidFill>
              </a:rPr>
              <a:t>Sponsorship</a:t>
            </a:r>
          </a:p>
          <a:p>
            <a:pPr lvl="1"/>
            <a:r>
              <a:rPr lang="en-US" dirty="0">
                <a:solidFill>
                  <a:schemeClr val="bg1"/>
                </a:solidFill>
              </a:rPr>
              <a:t>$5,000 from Velo NB</a:t>
            </a:r>
          </a:p>
          <a:p>
            <a:r>
              <a:rPr lang="en-US" dirty="0">
                <a:solidFill>
                  <a:schemeClr val="bg1"/>
                </a:solidFill>
              </a:rPr>
              <a:t>Membership !!</a:t>
            </a:r>
          </a:p>
          <a:p>
            <a:r>
              <a:rPr lang="en-US" dirty="0">
                <a:solidFill>
                  <a:schemeClr val="bg1"/>
                </a:solidFill>
              </a:rPr>
              <a:t>Total = $26,654</a:t>
            </a:r>
          </a:p>
        </p:txBody>
      </p:sp>
      <p:graphicFrame>
        <p:nvGraphicFramePr>
          <p:cNvPr id="9" name="Chart 8">
            <a:extLst>
              <a:ext uri="{FF2B5EF4-FFF2-40B4-BE49-F238E27FC236}">
                <a16:creationId xmlns:a16="http://schemas.microsoft.com/office/drawing/2014/main" id="{ED6DF7BC-3FDF-497B-8C1E-97094C608AB7}"/>
              </a:ext>
            </a:extLst>
          </p:cNvPr>
          <p:cNvGraphicFramePr>
            <a:graphicFrameLocks/>
          </p:cNvGraphicFramePr>
          <p:nvPr/>
        </p:nvGraphicFramePr>
        <p:xfrm>
          <a:off x="6172200" y="1600201"/>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9D99BB6-E1D3-4B55-AE7B-1419CE3C07F2}"/>
              </a:ext>
            </a:extLst>
          </p:cNvPr>
          <p:cNvGraphicFramePr>
            <a:graphicFrameLocks/>
          </p:cNvGraphicFramePr>
          <p:nvPr/>
        </p:nvGraphicFramePr>
        <p:xfrm>
          <a:off x="5638800" y="198120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5844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26016C-74B3-49F0-906F-F193BF4C08DA}"/>
              </a:ext>
            </a:extLst>
          </p:cNvPr>
          <p:cNvSpPr>
            <a:spLocks noGrp="1"/>
          </p:cNvSpPr>
          <p:nvPr>
            <p:ph type="title"/>
          </p:nvPr>
        </p:nvSpPr>
        <p:spPr>
          <a:xfrm>
            <a:off x="1981200" y="274638"/>
            <a:ext cx="8229600" cy="1143000"/>
          </a:xfrm>
        </p:spPr>
        <p:txBody>
          <a:bodyPr>
            <a:normAutofit/>
          </a:bodyPr>
          <a:lstStyle/>
          <a:p>
            <a:r>
              <a:rPr lang="en-US" dirty="0">
                <a:solidFill>
                  <a:schemeClr val="bg1"/>
                </a:solidFill>
              </a:rPr>
              <a:t>Expenses</a:t>
            </a:r>
            <a:br>
              <a:rPr lang="en-US" dirty="0">
                <a:solidFill>
                  <a:schemeClr val="bg1"/>
                </a:solidFill>
              </a:rPr>
            </a:br>
            <a:r>
              <a:rPr lang="en-US" sz="2000" dirty="0">
                <a:solidFill>
                  <a:schemeClr val="bg1"/>
                </a:solidFill>
              </a:rPr>
              <a:t>(excluding </a:t>
            </a:r>
            <a:r>
              <a:rPr lang="en-US" sz="2000" dirty="0" err="1">
                <a:solidFill>
                  <a:schemeClr val="bg1"/>
                </a:solidFill>
              </a:rPr>
              <a:t>Winterbike</a:t>
            </a:r>
            <a:r>
              <a:rPr lang="en-US" sz="2000" dirty="0">
                <a:solidFill>
                  <a:schemeClr val="bg1"/>
                </a:solidFill>
              </a:rPr>
              <a:t>)</a:t>
            </a:r>
          </a:p>
        </p:txBody>
      </p:sp>
      <p:sp>
        <p:nvSpPr>
          <p:cNvPr id="10" name="Content Placeholder 2">
            <a:extLst>
              <a:ext uri="{FF2B5EF4-FFF2-40B4-BE49-F238E27FC236}">
                <a16:creationId xmlns:a16="http://schemas.microsoft.com/office/drawing/2014/main" id="{3D31F0D4-D837-4BB9-BB9C-EF6622140E4D}"/>
              </a:ext>
            </a:extLst>
          </p:cNvPr>
          <p:cNvSpPr>
            <a:spLocks noGrp="1"/>
          </p:cNvSpPr>
          <p:nvPr>
            <p:ph sz="half" idx="1"/>
          </p:nvPr>
        </p:nvSpPr>
        <p:spPr>
          <a:xfrm>
            <a:off x="1981200" y="1600201"/>
            <a:ext cx="4038600" cy="4525963"/>
          </a:xfrm>
        </p:spPr>
        <p:txBody>
          <a:bodyPr/>
          <a:lstStyle/>
          <a:p>
            <a:r>
              <a:rPr lang="en-US" dirty="0">
                <a:solidFill>
                  <a:schemeClr val="bg1"/>
                </a:solidFill>
              </a:rPr>
              <a:t>Admin</a:t>
            </a:r>
          </a:p>
          <a:p>
            <a:pPr lvl="1"/>
            <a:r>
              <a:rPr lang="en-US" dirty="0">
                <a:solidFill>
                  <a:schemeClr val="bg1"/>
                </a:solidFill>
              </a:rPr>
              <a:t>Including Velo, IMBA affiliation</a:t>
            </a:r>
          </a:p>
          <a:p>
            <a:pPr lvl="1"/>
            <a:r>
              <a:rPr lang="en-US" dirty="0">
                <a:solidFill>
                  <a:schemeClr val="bg1"/>
                </a:solidFill>
              </a:rPr>
              <a:t>“Who are we?” video</a:t>
            </a:r>
          </a:p>
          <a:p>
            <a:r>
              <a:rPr lang="en-US" dirty="0">
                <a:solidFill>
                  <a:schemeClr val="bg1"/>
                </a:solidFill>
              </a:rPr>
              <a:t>Insurance</a:t>
            </a:r>
          </a:p>
          <a:p>
            <a:pPr lvl="1"/>
            <a:r>
              <a:rPr lang="en-US" dirty="0">
                <a:solidFill>
                  <a:schemeClr val="bg1"/>
                </a:solidFill>
              </a:rPr>
              <a:t>Club and Landowner</a:t>
            </a:r>
          </a:p>
          <a:p>
            <a:pPr lvl="1"/>
            <a:r>
              <a:rPr lang="en-US" dirty="0">
                <a:solidFill>
                  <a:schemeClr val="bg1"/>
                </a:solidFill>
              </a:rPr>
              <a:t>Not including D&amp;O</a:t>
            </a:r>
          </a:p>
          <a:p>
            <a:r>
              <a:rPr lang="en-US" dirty="0">
                <a:solidFill>
                  <a:schemeClr val="bg1"/>
                </a:solidFill>
              </a:rPr>
              <a:t>Total = $20,776</a:t>
            </a:r>
          </a:p>
          <a:p>
            <a:endParaRPr lang="en-US" dirty="0">
              <a:solidFill>
                <a:schemeClr val="bg1"/>
              </a:solidFill>
            </a:endParaRPr>
          </a:p>
        </p:txBody>
      </p:sp>
      <p:graphicFrame>
        <p:nvGraphicFramePr>
          <p:cNvPr id="3" name="Chart 2">
            <a:extLst>
              <a:ext uri="{FF2B5EF4-FFF2-40B4-BE49-F238E27FC236}">
                <a16:creationId xmlns:a16="http://schemas.microsoft.com/office/drawing/2014/main" id="{726BDF2F-915C-488E-91EB-78C765D05D9C}"/>
              </a:ext>
            </a:extLst>
          </p:cNvPr>
          <p:cNvGraphicFramePr>
            <a:graphicFrameLocks/>
          </p:cNvGraphicFramePr>
          <p:nvPr/>
        </p:nvGraphicFramePr>
        <p:xfrm>
          <a:off x="6172200" y="1600201"/>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3864F70-E423-43EA-8E85-F28516A67880}"/>
              </a:ext>
            </a:extLst>
          </p:cNvPr>
          <p:cNvGraphicFramePr>
            <a:graphicFrameLocks/>
          </p:cNvGraphicFramePr>
          <p:nvPr/>
        </p:nvGraphicFramePr>
        <p:xfrm>
          <a:off x="5905500" y="182880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2709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70A3909-4FC7-4EAF-817D-52518E5F8078}"/>
              </a:ext>
            </a:extLst>
          </p:cNvPr>
          <p:cNvSpPr>
            <a:spLocks noGrp="1"/>
          </p:cNvSpPr>
          <p:nvPr>
            <p:ph type="title"/>
          </p:nvPr>
        </p:nvSpPr>
        <p:spPr>
          <a:xfrm>
            <a:off x="1981200" y="274638"/>
            <a:ext cx="8229600" cy="1143000"/>
          </a:xfrm>
        </p:spPr>
        <p:txBody>
          <a:bodyPr/>
          <a:lstStyle/>
          <a:p>
            <a:r>
              <a:rPr lang="en-US" dirty="0">
                <a:solidFill>
                  <a:schemeClr val="bg1"/>
                </a:solidFill>
              </a:rPr>
              <a:t>Trails</a:t>
            </a:r>
          </a:p>
        </p:txBody>
      </p:sp>
      <p:sp>
        <p:nvSpPr>
          <p:cNvPr id="9" name="Content Placeholder 2">
            <a:extLst>
              <a:ext uri="{FF2B5EF4-FFF2-40B4-BE49-F238E27FC236}">
                <a16:creationId xmlns:a16="http://schemas.microsoft.com/office/drawing/2014/main" id="{297A4422-097C-4A8E-8E38-C0ADACC2D00A}"/>
              </a:ext>
            </a:extLst>
          </p:cNvPr>
          <p:cNvSpPr>
            <a:spLocks noGrp="1"/>
          </p:cNvSpPr>
          <p:nvPr>
            <p:ph sz="half" idx="1"/>
          </p:nvPr>
        </p:nvSpPr>
        <p:spPr>
          <a:xfrm>
            <a:off x="1981200" y="1600201"/>
            <a:ext cx="4038600" cy="4525963"/>
          </a:xfrm>
        </p:spPr>
        <p:txBody>
          <a:bodyPr>
            <a:normAutofit lnSpcReduction="10000"/>
          </a:bodyPr>
          <a:lstStyle/>
          <a:p>
            <a:r>
              <a:rPr lang="en-US" dirty="0" err="1">
                <a:solidFill>
                  <a:schemeClr val="bg1"/>
                </a:solidFill>
              </a:rPr>
              <a:t>Penniac</a:t>
            </a:r>
            <a:endParaRPr lang="en-US" dirty="0">
              <a:solidFill>
                <a:schemeClr val="bg1"/>
              </a:solidFill>
            </a:endParaRPr>
          </a:p>
          <a:p>
            <a:pPr lvl="1"/>
            <a:r>
              <a:rPr lang="en-US" dirty="0">
                <a:solidFill>
                  <a:schemeClr val="bg1"/>
                </a:solidFill>
              </a:rPr>
              <a:t>Offset by $5,000 </a:t>
            </a:r>
            <a:r>
              <a:rPr lang="en-US" dirty="0" err="1">
                <a:solidFill>
                  <a:schemeClr val="bg1"/>
                </a:solidFill>
              </a:rPr>
              <a:t>Remsoft</a:t>
            </a:r>
            <a:r>
              <a:rPr lang="en-US" dirty="0">
                <a:solidFill>
                  <a:schemeClr val="bg1"/>
                </a:solidFill>
              </a:rPr>
              <a:t> grant received 2019</a:t>
            </a:r>
          </a:p>
          <a:p>
            <a:r>
              <a:rPr lang="en-US" dirty="0">
                <a:solidFill>
                  <a:schemeClr val="bg1"/>
                </a:solidFill>
              </a:rPr>
              <a:t>Wooly</a:t>
            </a:r>
          </a:p>
          <a:p>
            <a:pPr lvl="1"/>
            <a:r>
              <a:rPr lang="en-US" dirty="0">
                <a:solidFill>
                  <a:schemeClr val="bg1"/>
                </a:solidFill>
              </a:rPr>
              <a:t>Net of $6,600 TIF grant</a:t>
            </a:r>
          </a:p>
          <a:p>
            <a:r>
              <a:rPr lang="en-US" dirty="0" err="1">
                <a:solidFill>
                  <a:schemeClr val="bg1"/>
                </a:solidFill>
              </a:rPr>
              <a:t>Islandview</a:t>
            </a:r>
            <a:r>
              <a:rPr lang="en-US" dirty="0">
                <a:solidFill>
                  <a:schemeClr val="bg1"/>
                </a:solidFill>
              </a:rPr>
              <a:t> signage</a:t>
            </a:r>
          </a:p>
          <a:p>
            <a:pPr lvl="1"/>
            <a:r>
              <a:rPr lang="en-US" dirty="0">
                <a:solidFill>
                  <a:schemeClr val="bg1"/>
                </a:solidFill>
              </a:rPr>
              <a:t>Expenses through MCFT</a:t>
            </a:r>
          </a:p>
          <a:p>
            <a:r>
              <a:rPr lang="en-US" dirty="0">
                <a:solidFill>
                  <a:schemeClr val="bg1"/>
                </a:solidFill>
              </a:rPr>
              <a:t>Total = $13,353</a:t>
            </a:r>
          </a:p>
          <a:p>
            <a:pPr lvl="1"/>
            <a:r>
              <a:rPr lang="en-US" dirty="0"/>
              <a:t>Pa</a:t>
            </a:r>
          </a:p>
        </p:txBody>
      </p:sp>
      <p:graphicFrame>
        <p:nvGraphicFramePr>
          <p:cNvPr id="7" name="Chart 6">
            <a:extLst>
              <a:ext uri="{FF2B5EF4-FFF2-40B4-BE49-F238E27FC236}">
                <a16:creationId xmlns:a16="http://schemas.microsoft.com/office/drawing/2014/main" id="{6C67509A-CC74-4655-ACA3-5BC831C064D1}"/>
              </a:ext>
            </a:extLst>
          </p:cNvPr>
          <p:cNvGraphicFramePr>
            <a:graphicFrameLocks/>
          </p:cNvGraphicFramePr>
          <p:nvPr/>
        </p:nvGraphicFramePr>
        <p:xfrm>
          <a:off x="6003524" y="20574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5890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H:\RVC\winterbik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1600201"/>
            <a:ext cx="5228826" cy="27233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439297" y="1460718"/>
            <a:ext cx="2743200" cy="2123658"/>
          </a:xfrm>
          <a:prstGeom prst="rect">
            <a:avLst/>
          </a:prstGeom>
          <a:solidFill>
            <a:srgbClr val="0065B0"/>
          </a:solidFill>
          <a:ln w="76200">
            <a:solidFill>
              <a:schemeClr val="tx1"/>
            </a:solidFill>
          </a:ln>
        </p:spPr>
        <p:txBody>
          <a:bodyPr wrap="square" rtlCol="0">
            <a:spAutoFit/>
          </a:bodyPr>
          <a:lstStyle/>
          <a:p>
            <a:r>
              <a:rPr lang="en-US" dirty="0"/>
              <a:t>2014/15 = 26 members</a:t>
            </a:r>
          </a:p>
          <a:p>
            <a:r>
              <a:rPr lang="en-US" dirty="0"/>
              <a:t>2015/16 = 60 members</a:t>
            </a:r>
          </a:p>
          <a:p>
            <a:r>
              <a:rPr lang="en-US" dirty="0"/>
              <a:t>2016/17 = 126 members</a:t>
            </a:r>
          </a:p>
          <a:p>
            <a:r>
              <a:rPr lang="en-US" dirty="0"/>
              <a:t>2017/18 = 135 members</a:t>
            </a:r>
          </a:p>
          <a:p>
            <a:r>
              <a:rPr lang="en-US" sz="2000" dirty="0"/>
              <a:t>2018/19 = 161 members</a:t>
            </a:r>
          </a:p>
          <a:p>
            <a:r>
              <a:rPr lang="en-US" sz="2000" dirty="0"/>
              <a:t>2019/20 = 146 members</a:t>
            </a:r>
          </a:p>
          <a:p>
            <a:r>
              <a:rPr lang="en-US" sz="2000" dirty="0"/>
              <a:t>2020/21 = 158 members</a:t>
            </a:r>
          </a:p>
        </p:txBody>
      </p:sp>
      <p:sp>
        <p:nvSpPr>
          <p:cNvPr id="12" name="TextBox 4"/>
          <p:cNvSpPr txBox="1"/>
          <p:nvPr/>
        </p:nvSpPr>
        <p:spPr>
          <a:xfrm>
            <a:off x="2514600" y="284253"/>
            <a:ext cx="6934200" cy="769441"/>
          </a:xfrm>
          <a:prstGeom prst="rect">
            <a:avLst/>
          </a:prstGeom>
          <a:noFill/>
        </p:spPr>
        <p:txBody>
          <a:bodyPr wrap="square" rtlCol="0">
            <a:spAutoFit/>
          </a:bodyPr>
          <a:lstStyle/>
          <a:p>
            <a:pPr algn="ctr"/>
            <a:r>
              <a:rPr lang="en-US" sz="4400" b="1" dirty="0" err="1">
                <a:solidFill>
                  <a:srgbClr val="004F8A"/>
                </a:solidFill>
              </a:rPr>
              <a:t>Winterbike</a:t>
            </a:r>
            <a:r>
              <a:rPr lang="en-US" sz="4400" b="1" dirty="0">
                <a:solidFill>
                  <a:srgbClr val="004F8A"/>
                </a:solidFill>
              </a:rPr>
              <a:t> Report</a:t>
            </a:r>
          </a:p>
        </p:txBody>
      </p: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6434" y="4435439"/>
            <a:ext cx="3048000" cy="2286000"/>
          </a:xfrm>
          <a:prstGeom prst="rect">
            <a:avLst/>
          </a:prstGeom>
        </p:spPr>
      </p:pic>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2697" y="3739932"/>
            <a:ext cx="2209800" cy="3314700"/>
          </a:xfrm>
          <a:prstGeom prst="rect">
            <a:avLst/>
          </a:prstGeom>
        </p:spPr>
      </p:pic>
      <p:sp>
        <p:nvSpPr>
          <p:cNvPr id="5" name="AutoShape 2" descr="Image may contain: snow, tree, outdoor and nature">
            <a:extLst>
              <a:ext uri="{FF2B5EF4-FFF2-40B4-BE49-F238E27FC236}">
                <a16:creationId xmlns:a16="http://schemas.microsoft.com/office/drawing/2014/main" id="{8407A7A7-C3CE-45DC-A9F5-A015C1050C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AutoShape 4" descr="Image may contain: snow, tree, outdoor and nature">
            <a:extLst>
              <a:ext uri="{FF2B5EF4-FFF2-40B4-BE49-F238E27FC236}">
                <a16:creationId xmlns:a16="http://schemas.microsoft.com/office/drawing/2014/main" id="{586638FB-BEA7-4D3B-83E9-F6C7150FB31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AutoShape 6" descr="Image may contain: snow, tree, outdoor and nature">
            <a:extLst>
              <a:ext uri="{FF2B5EF4-FFF2-40B4-BE49-F238E27FC236}">
                <a16:creationId xmlns:a16="http://schemas.microsoft.com/office/drawing/2014/main" id="{C11850AB-0FF2-4907-9C42-E04154A75F33}"/>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13" name="Picture 12">
            <a:extLst>
              <a:ext uri="{FF2B5EF4-FFF2-40B4-BE49-F238E27FC236}">
                <a16:creationId xmlns:a16="http://schemas.microsoft.com/office/drawing/2014/main" id="{43737DA4-DDFF-4D09-8CCB-4CF0BEF2E2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4435439"/>
            <a:ext cx="2627954" cy="2278252"/>
          </a:xfrm>
          <a:prstGeom prst="rect">
            <a:avLst/>
          </a:prstGeom>
        </p:spPr>
      </p:pic>
    </p:spTree>
    <p:extLst>
      <p:ext uri="{BB962C8B-B14F-4D97-AF65-F5344CB8AC3E}">
        <p14:creationId xmlns:p14="http://schemas.microsoft.com/office/powerpoint/2010/main" val="1895669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300" y="1219200"/>
            <a:ext cx="9906000" cy="6555218"/>
          </a:xfrm>
          <a:prstGeom prst="rect">
            <a:avLst/>
          </a:prstGeom>
        </p:spPr>
      </p:pic>
      <p:sp>
        <p:nvSpPr>
          <p:cNvPr id="2" name="Title 1"/>
          <p:cNvSpPr>
            <a:spLocks noGrp="1"/>
          </p:cNvSpPr>
          <p:nvPr>
            <p:ph type="ctrTitle"/>
          </p:nvPr>
        </p:nvSpPr>
        <p:spPr>
          <a:xfrm>
            <a:off x="2209800" y="990601"/>
            <a:ext cx="7772400" cy="1069975"/>
          </a:xfrm>
        </p:spPr>
        <p:txBody>
          <a:bodyPr/>
          <a:lstStyle/>
          <a:p>
            <a:r>
              <a:rPr lang="en-US" b="1" dirty="0">
                <a:solidFill>
                  <a:srgbClr val="004F8A"/>
                </a:solidFill>
              </a:rPr>
              <a:t>Trail Network Updates</a:t>
            </a:r>
          </a:p>
        </p:txBody>
      </p:sp>
      <p:sp>
        <p:nvSpPr>
          <p:cNvPr id="3" name="ZoneTexte 2"/>
          <p:cNvSpPr txBox="1"/>
          <p:nvPr/>
        </p:nvSpPr>
        <p:spPr>
          <a:xfrm>
            <a:off x="3810000" y="2438401"/>
            <a:ext cx="5562600" cy="4431983"/>
          </a:xfrm>
          <a:prstGeom prst="rect">
            <a:avLst/>
          </a:prstGeom>
          <a:noFill/>
        </p:spPr>
        <p:txBody>
          <a:bodyPr wrap="square" rtlCol="0">
            <a:spAutoFit/>
          </a:bodyPr>
          <a:lstStyle/>
          <a:p>
            <a:pPr lvl="1"/>
            <a:endParaRPr lang="en-CA" b="1" dirty="0">
              <a:solidFill>
                <a:schemeClr val="bg1"/>
              </a:solidFill>
            </a:endParaRPr>
          </a:p>
          <a:p>
            <a:pPr lvl="1"/>
            <a:endParaRPr lang="en-CA" b="1" dirty="0">
              <a:solidFill>
                <a:schemeClr val="bg1"/>
              </a:solidFill>
            </a:endParaRPr>
          </a:p>
          <a:p>
            <a:pPr lvl="1"/>
            <a:r>
              <a:rPr lang="en-CA" sz="2400" b="1" dirty="0">
                <a:solidFill>
                  <a:srgbClr val="0065B0"/>
                </a:solidFill>
                <a:effectLst>
                  <a:outerShdw blurRad="38100" dist="38100" dir="2700000" algn="tl">
                    <a:srgbClr val="000000">
                      <a:alpha val="43137"/>
                    </a:srgbClr>
                  </a:outerShdw>
                </a:effectLst>
              </a:rPr>
              <a:t>We’re growing !!</a:t>
            </a:r>
          </a:p>
          <a:p>
            <a:pPr lvl="1"/>
            <a:endParaRPr lang="en-CA" sz="2400" b="1" dirty="0">
              <a:solidFill>
                <a:srgbClr val="0065B0"/>
              </a:solidFill>
              <a:effectLst>
                <a:outerShdw blurRad="38100" dist="38100" dir="2700000" algn="tl">
                  <a:srgbClr val="000000">
                    <a:alpha val="43137"/>
                  </a:srgbClr>
                </a:outerShdw>
              </a:effectLst>
            </a:endParaRPr>
          </a:p>
          <a:p>
            <a:pPr lvl="1"/>
            <a:r>
              <a:rPr lang="en-CA" sz="2400" b="1" dirty="0" err="1">
                <a:solidFill>
                  <a:srgbClr val="0065B0"/>
                </a:solidFill>
                <a:effectLst>
                  <a:outerShdw blurRad="38100" dist="38100" dir="2700000" algn="tl">
                    <a:srgbClr val="000000">
                      <a:alpha val="43137"/>
                    </a:srgbClr>
                  </a:outerShdw>
                </a:effectLst>
              </a:rPr>
              <a:t>Penniac</a:t>
            </a:r>
            <a:r>
              <a:rPr lang="en-CA" sz="2400" b="1" dirty="0">
                <a:solidFill>
                  <a:srgbClr val="0065B0"/>
                </a:solidFill>
                <a:effectLst>
                  <a:outerShdw blurRad="38100" dist="38100" dir="2700000" algn="tl">
                    <a:srgbClr val="000000">
                      <a:alpha val="43137"/>
                    </a:srgbClr>
                  </a:outerShdw>
                </a:effectLst>
              </a:rPr>
              <a:t> : Chris F</a:t>
            </a:r>
          </a:p>
          <a:p>
            <a:pPr lvl="1"/>
            <a:r>
              <a:rPr lang="en-CA" sz="2400" b="1" dirty="0">
                <a:solidFill>
                  <a:srgbClr val="0065B0"/>
                </a:solidFill>
                <a:effectLst>
                  <a:outerShdw blurRad="38100" dist="38100" dir="2700000" algn="tl">
                    <a:srgbClr val="000000">
                      <a:alpha val="43137"/>
                    </a:srgbClr>
                  </a:outerShdw>
                </a:effectLst>
              </a:rPr>
              <a:t>MVP : Bev</a:t>
            </a:r>
          </a:p>
          <a:p>
            <a:pPr lvl="1"/>
            <a:r>
              <a:rPr lang="en-CA" sz="2400" b="1" dirty="0" err="1">
                <a:solidFill>
                  <a:srgbClr val="0065B0"/>
                </a:solidFill>
                <a:effectLst>
                  <a:outerShdw blurRad="38100" dist="38100" dir="2700000" algn="tl">
                    <a:srgbClr val="000000">
                      <a:alpha val="43137"/>
                    </a:srgbClr>
                  </a:outerShdw>
                </a:effectLst>
              </a:rPr>
              <a:t>Mactaquac</a:t>
            </a:r>
            <a:r>
              <a:rPr lang="en-CA" sz="2400" b="1" dirty="0">
                <a:solidFill>
                  <a:srgbClr val="0065B0"/>
                </a:solidFill>
                <a:effectLst>
                  <a:outerShdw blurRad="38100" dist="38100" dir="2700000" algn="tl">
                    <a:srgbClr val="000000">
                      <a:alpha val="43137"/>
                    </a:srgbClr>
                  </a:outerShdw>
                </a:effectLst>
              </a:rPr>
              <a:t> : Bev</a:t>
            </a:r>
          </a:p>
          <a:p>
            <a:pPr lvl="1"/>
            <a:r>
              <a:rPr lang="en-CA" sz="2400" b="1" dirty="0" err="1">
                <a:solidFill>
                  <a:srgbClr val="0065B0"/>
                </a:solidFill>
                <a:effectLst>
                  <a:outerShdw blurRad="38100" dist="38100" dir="2700000" algn="tl">
                    <a:srgbClr val="000000">
                      <a:alpha val="43137"/>
                    </a:srgbClr>
                  </a:outerShdw>
                </a:effectLst>
              </a:rPr>
              <a:t>Woolastook</a:t>
            </a:r>
            <a:r>
              <a:rPr lang="en-CA" sz="2400" b="1" dirty="0">
                <a:solidFill>
                  <a:srgbClr val="0065B0"/>
                </a:solidFill>
                <a:effectLst>
                  <a:outerShdw blurRad="38100" dist="38100" dir="2700000" algn="tl">
                    <a:srgbClr val="000000">
                      <a:alpha val="43137"/>
                    </a:srgbClr>
                  </a:outerShdw>
                </a:effectLst>
              </a:rPr>
              <a:t> : Mike</a:t>
            </a:r>
          </a:p>
          <a:p>
            <a:pPr lvl="1"/>
            <a:endParaRPr lang="en-CA" b="1" dirty="0">
              <a:solidFill>
                <a:schemeClr val="bg1"/>
              </a:solidFill>
            </a:endParaRPr>
          </a:p>
          <a:p>
            <a:pPr lvl="1"/>
            <a:endParaRPr lang="en-CA" b="1" dirty="0">
              <a:solidFill>
                <a:schemeClr val="bg1"/>
              </a:solidFill>
            </a:endParaRPr>
          </a:p>
          <a:p>
            <a:pPr lvl="1"/>
            <a:endParaRPr lang="en-CA" b="1" dirty="0">
              <a:solidFill>
                <a:schemeClr val="bg1"/>
              </a:solidFill>
            </a:endParaRPr>
          </a:p>
          <a:p>
            <a:pPr marL="285750" indent="-285750">
              <a:buFont typeface="Arial" panose="020B0604020202020204" pitchFamily="34" charset="0"/>
              <a:buChar char="•"/>
            </a:pPr>
            <a:endParaRPr lang="en-CA" sz="2400" dirty="0">
              <a:solidFill>
                <a:schemeClr val="bg2">
                  <a:lumMod val="75000"/>
                </a:schemeClr>
              </a:solidFill>
            </a:endParaRPr>
          </a:p>
          <a:p>
            <a:pPr marL="285750" indent="-285750">
              <a:buFont typeface="Arial" panose="020B0604020202020204" pitchFamily="34" charset="0"/>
              <a:buChar char="•"/>
            </a:pPr>
            <a:endParaRPr lang="fr-CA" sz="2400" dirty="0">
              <a:solidFill>
                <a:schemeClr val="bg2">
                  <a:lumMod val="75000"/>
                </a:schemeClr>
              </a:solidFill>
            </a:endParaRPr>
          </a:p>
        </p:txBody>
      </p:sp>
    </p:spTree>
    <p:extLst>
      <p:ext uri="{BB962C8B-B14F-4D97-AF65-F5344CB8AC3E}">
        <p14:creationId xmlns:p14="http://schemas.microsoft.com/office/powerpoint/2010/main" val="2617620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004F8A"/>
                </a:solidFill>
              </a:rPr>
              <a:t>2021 Projects &amp; Priorities</a:t>
            </a:r>
          </a:p>
        </p:txBody>
      </p:sp>
    </p:spTree>
    <p:extLst>
      <p:ext uri="{BB962C8B-B14F-4D97-AF65-F5344CB8AC3E}">
        <p14:creationId xmlns:p14="http://schemas.microsoft.com/office/powerpoint/2010/main" val="2846966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1524002" y="1908377"/>
            <a:ext cx="9144001" cy="4092363"/>
          </a:xfrm>
          <a:prstGeom prst="rect">
            <a:avLst/>
          </a:prstGeom>
          <a:noFill/>
          <a:ln>
            <a:noFill/>
          </a:ln>
        </p:spPr>
      </p:pic>
      <p:pic>
        <p:nvPicPr>
          <p:cNvPr id="63" name="Google Shape;63;p14"/>
          <p:cNvPicPr preferRelativeResize="0"/>
          <p:nvPr/>
        </p:nvPicPr>
        <p:blipFill>
          <a:blip r:embed="rId4">
            <a:alphaModFix/>
          </a:blip>
          <a:stretch>
            <a:fillRect/>
          </a:stretch>
        </p:blipFill>
        <p:spPr>
          <a:xfrm>
            <a:off x="3406075" y="5037977"/>
            <a:ext cx="690748" cy="746325"/>
          </a:xfrm>
          <a:prstGeom prst="rect">
            <a:avLst/>
          </a:prstGeom>
          <a:noFill/>
          <a:ln>
            <a:noFill/>
          </a:ln>
        </p:spPr>
      </p:pic>
      <p:sp>
        <p:nvSpPr>
          <p:cNvPr id="64" name="Google Shape;64;p14"/>
          <p:cNvSpPr txBox="1"/>
          <p:nvPr/>
        </p:nvSpPr>
        <p:spPr>
          <a:xfrm>
            <a:off x="3164225" y="3974913"/>
            <a:ext cx="1615800" cy="461700"/>
          </a:xfrm>
          <a:prstGeom prst="rect">
            <a:avLst/>
          </a:prstGeom>
          <a:noFill/>
          <a:ln>
            <a:noFill/>
          </a:ln>
        </p:spPr>
        <p:txBody>
          <a:bodyPr spcFirstLastPara="1" wrap="square" lIns="91425" tIns="91425" rIns="91425" bIns="91425" anchor="t" anchorCtr="0">
            <a:spAutoFit/>
          </a:bodyPr>
          <a:lstStyle/>
          <a:p>
            <a:pPr algn="ctr"/>
            <a:r>
              <a:rPr lang="en" b="1">
                <a:solidFill>
                  <a:srgbClr val="990000"/>
                </a:solidFill>
                <a:latin typeface="Roboto"/>
                <a:ea typeface="Roboto"/>
                <a:cs typeface="Roboto"/>
                <a:sym typeface="Roboto"/>
              </a:rPr>
              <a:t>Mactaquac</a:t>
            </a:r>
            <a:endParaRPr b="1">
              <a:solidFill>
                <a:srgbClr val="990000"/>
              </a:solidFill>
              <a:latin typeface="Roboto"/>
              <a:ea typeface="Roboto"/>
              <a:cs typeface="Roboto"/>
              <a:sym typeface="Roboto"/>
            </a:endParaRPr>
          </a:p>
        </p:txBody>
      </p:sp>
      <p:pic>
        <p:nvPicPr>
          <p:cNvPr id="65" name="Google Shape;65;p14"/>
          <p:cNvPicPr preferRelativeResize="0"/>
          <p:nvPr/>
        </p:nvPicPr>
        <p:blipFill>
          <a:blip r:embed="rId4">
            <a:alphaModFix/>
          </a:blip>
          <a:stretch>
            <a:fillRect/>
          </a:stretch>
        </p:blipFill>
        <p:spPr>
          <a:xfrm>
            <a:off x="3626750" y="3376552"/>
            <a:ext cx="690748" cy="746325"/>
          </a:xfrm>
          <a:prstGeom prst="rect">
            <a:avLst/>
          </a:prstGeom>
          <a:noFill/>
          <a:ln>
            <a:noFill/>
          </a:ln>
        </p:spPr>
      </p:pic>
      <p:sp>
        <p:nvSpPr>
          <p:cNvPr id="66" name="Google Shape;66;p14"/>
          <p:cNvSpPr txBox="1"/>
          <p:nvPr/>
        </p:nvSpPr>
        <p:spPr>
          <a:xfrm>
            <a:off x="2943550" y="5652850"/>
            <a:ext cx="1615800" cy="461700"/>
          </a:xfrm>
          <a:prstGeom prst="rect">
            <a:avLst/>
          </a:prstGeom>
          <a:noFill/>
          <a:ln>
            <a:noFill/>
          </a:ln>
        </p:spPr>
        <p:txBody>
          <a:bodyPr spcFirstLastPara="1" wrap="square" lIns="91425" tIns="91425" rIns="91425" bIns="91425" anchor="t" anchorCtr="0">
            <a:spAutoFit/>
          </a:bodyPr>
          <a:lstStyle/>
          <a:p>
            <a:pPr algn="ctr"/>
            <a:r>
              <a:rPr lang="en" b="1">
                <a:solidFill>
                  <a:srgbClr val="990000"/>
                </a:solidFill>
                <a:latin typeface="Roboto"/>
                <a:ea typeface="Roboto"/>
                <a:cs typeface="Roboto"/>
                <a:sym typeface="Roboto"/>
              </a:rPr>
              <a:t>Woolastook</a:t>
            </a:r>
            <a:endParaRPr b="1">
              <a:solidFill>
                <a:srgbClr val="990000"/>
              </a:solidFill>
              <a:latin typeface="Roboto"/>
              <a:ea typeface="Roboto"/>
              <a:cs typeface="Roboto"/>
              <a:sym typeface="Roboto"/>
            </a:endParaRPr>
          </a:p>
        </p:txBody>
      </p:sp>
      <p:pic>
        <p:nvPicPr>
          <p:cNvPr id="67" name="Google Shape;67;p14"/>
          <p:cNvPicPr preferRelativeResize="0"/>
          <p:nvPr/>
        </p:nvPicPr>
        <p:blipFill>
          <a:blip r:embed="rId4">
            <a:alphaModFix/>
          </a:blip>
          <a:stretch>
            <a:fillRect/>
          </a:stretch>
        </p:blipFill>
        <p:spPr>
          <a:xfrm>
            <a:off x="5008125" y="3581402"/>
            <a:ext cx="690748" cy="746325"/>
          </a:xfrm>
          <a:prstGeom prst="rect">
            <a:avLst/>
          </a:prstGeom>
          <a:noFill/>
          <a:ln>
            <a:noFill/>
          </a:ln>
        </p:spPr>
      </p:pic>
      <p:sp>
        <p:nvSpPr>
          <p:cNvPr id="68" name="Google Shape;68;p14"/>
          <p:cNvSpPr txBox="1"/>
          <p:nvPr/>
        </p:nvSpPr>
        <p:spPr>
          <a:xfrm>
            <a:off x="4545600" y="4213913"/>
            <a:ext cx="1615800" cy="461700"/>
          </a:xfrm>
          <a:prstGeom prst="rect">
            <a:avLst/>
          </a:prstGeom>
          <a:noFill/>
          <a:ln>
            <a:noFill/>
          </a:ln>
        </p:spPr>
        <p:txBody>
          <a:bodyPr spcFirstLastPara="1" wrap="square" lIns="91425" tIns="91425" rIns="91425" bIns="91425" anchor="t" anchorCtr="0">
            <a:spAutoFit/>
          </a:bodyPr>
          <a:lstStyle/>
          <a:p>
            <a:pPr algn="ctr"/>
            <a:r>
              <a:rPr lang="en" b="1">
                <a:solidFill>
                  <a:srgbClr val="990000"/>
                </a:solidFill>
                <a:latin typeface="Roboto"/>
                <a:ea typeface="Roboto"/>
                <a:cs typeface="Roboto"/>
                <a:sym typeface="Roboto"/>
              </a:rPr>
              <a:t>Islandview</a:t>
            </a:r>
            <a:endParaRPr b="1">
              <a:solidFill>
                <a:srgbClr val="990000"/>
              </a:solidFill>
              <a:latin typeface="Roboto"/>
              <a:ea typeface="Roboto"/>
              <a:cs typeface="Roboto"/>
              <a:sym typeface="Roboto"/>
            </a:endParaRPr>
          </a:p>
        </p:txBody>
      </p:sp>
      <p:pic>
        <p:nvPicPr>
          <p:cNvPr id="69" name="Google Shape;69;p14"/>
          <p:cNvPicPr preferRelativeResize="0"/>
          <p:nvPr/>
        </p:nvPicPr>
        <p:blipFill>
          <a:blip r:embed="rId4">
            <a:alphaModFix/>
          </a:blip>
          <a:stretch>
            <a:fillRect/>
          </a:stretch>
        </p:blipFill>
        <p:spPr>
          <a:xfrm>
            <a:off x="6503300" y="3517577"/>
            <a:ext cx="690748" cy="746325"/>
          </a:xfrm>
          <a:prstGeom prst="rect">
            <a:avLst/>
          </a:prstGeom>
          <a:noFill/>
          <a:ln>
            <a:noFill/>
          </a:ln>
        </p:spPr>
      </p:pic>
      <p:sp>
        <p:nvSpPr>
          <p:cNvPr id="70" name="Google Shape;70;p14"/>
          <p:cNvSpPr txBox="1"/>
          <p:nvPr/>
        </p:nvSpPr>
        <p:spPr>
          <a:xfrm>
            <a:off x="6040775" y="4213913"/>
            <a:ext cx="1615800" cy="461700"/>
          </a:xfrm>
          <a:prstGeom prst="rect">
            <a:avLst/>
          </a:prstGeom>
          <a:noFill/>
          <a:ln>
            <a:noFill/>
          </a:ln>
        </p:spPr>
        <p:txBody>
          <a:bodyPr spcFirstLastPara="1" wrap="square" lIns="91425" tIns="91425" rIns="91425" bIns="91425" anchor="t" anchorCtr="0">
            <a:spAutoFit/>
          </a:bodyPr>
          <a:lstStyle/>
          <a:p>
            <a:pPr algn="ctr"/>
            <a:r>
              <a:rPr lang="en" b="1">
                <a:solidFill>
                  <a:srgbClr val="990000"/>
                </a:solidFill>
                <a:latin typeface="Roboto"/>
                <a:ea typeface="Roboto"/>
                <a:cs typeface="Roboto"/>
                <a:sym typeface="Roboto"/>
              </a:rPr>
              <a:t>Odell</a:t>
            </a:r>
            <a:endParaRPr b="1">
              <a:solidFill>
                <a:srgbClr val="990000"/>
              </a:solidFill>
              <a:latin typeface="Roboto"/>
              <a:ea typeface="Roboto"/>
              <a:cs typeface="Roboto"/>
              <a:sym typeface="Roboto"/>
            </a:endParaRPr>
          </a:p>
        </p:txBody>
      </p:sp>
      <p:sp>
        <p:nvSpPr>
          <p:cNvPr id="71" name="Google Shape;71;p14"/>
          <p:cNvSpPr txBox="1"/>
          <p:nvPr/>
        </p:nvSpPr>
        <p:spPr>
          <a:xfrm>
            <a:off x="6709813" y="4675615"/>
            <a:ext cx="1615800" cy="738633"/>
          </a:xfrm>
          <a:prstGeom prst="rect">
            <a:avLst/>
          </a:prstGeom>
          <a:noFill/>
          <a:ln>
            <a:noFill/>
          </a:ln>
        </p:spPr>
        <p:txBody>
          <a:bodyPr spcFirstLastPara="1" wrap="square" lIns="91425" tIns="91425" rIns="91425" bIns="91425" anchor="t" anchorCtr="0">
            <a:spAutoFit/>
          </a:bodyPr>
          <a:lstStyle/>
          <a:p>
            <a:pPr algn="ctr"/>
            <a:r>
              <a:rPr lang="en" b="1">
                <a:solidFill>
                  <a:srgbClr val="274E13"/>
                </a:solidFill>
                <a:latin typeface="Roboto"/>
                <a:ea typeface="Roboto"/>
                <a:cs typeface="Roboto"/>
                <a:sym typeface="Roboto"/>
              </a:rPr>
              <a:t>Grant Harvey</a:t>
            </a:r>
            <a:endParaRPr b="1">
              <a:solidFill>
                <a:srgbClr val="274E13"/>
              </a:solidFill>
              <a:latin typeface="Roboto"/>
              <a:ea typeface="Roboto"/>
              <a:cs typeface="Roboto"/>
              <a:sym typeface="Roboto"/>
            </a:endParaRPr>
          </a:p>
        </p:txBody>
      </p:sp>
      <p:sp>
        <p:nvSpPr>
          <p:cNvPr id="72" name="Google Shape;72;p14"/>
          <p:cNvSpPr txBox="1"/>
          <p:nvPr/>
        </p:nvSpPr>
        <p:spPr>
          <a:xfrm>
            <a:off x="7797675" y="2506750"/>
            <a:ext cx="1615800" cy="461700"/>
          </a:xfrm>
          <a:prstGeom prst="rect">
            <a:avLst/>
          </a:prstGeom>
          <a:noFill/>
          <a:ln>
            <a:noFill/>
          </a:ln>
        </p:spPr>
        <p:txBody>
          <a:bodyPr spcFirstLastPara="1" wrap="square" lIns="91425" tIns="91425" rIns="91425" bIns="91425" anchor="t" anchorCtr="0">
            <a:spAutoFit/>
          </a:bodyPr>
          <a:lstStyle/>
          <a:p>
            <a:pPr algn="ctr"/>
            <a:r>
              <a:rPr lang="en" b="1">
                <a:solidFill>
                  <a:srgbClr val="990000"/>
                </a:solidFill>
                <a:latin typeface="Roboto"/>
                <a:ea typeface="Roboto"/>
                <a:cs typeface="Roboto"/>
                <a:sym typeface="Roboto"/>
              </a:rPr>
              <a:t>Penniac</a:t>
            </a:r>
            <a:endParaRPr b="1">
              <a:solidFill>
                <a:srgbClr val="990000"/>
              </a:solidFill>
              <a:latin typeface="Roboto"/>
              <a:ea typeface="Roboto"/>
              <a:cs typeface="Roboto"/>
              <a:sym typeface="Roboto"/>
            </a:endParaRPr>
          </a:p>
        </p:txBody>
      </p:sp>
      <p:pic>
        <p:nvPicPr>
          <p:cNvPr id="73" name="Google Shape;73;p14"/>
          <p:cNvPicPr preferRelativeResize="0"/>
          <p:nvPr/>
        </p:nvPicPr>
        <p:blipFill>
          <a:blip r:embed="rId4">
            <a:alphaModFix/>
          </a:blip>
          <a:stretch>
            <a:fillRect/>
          </a:stretch>
        </p:blipFill>
        <p:spPr>
          <a:xfrm>
            <a:off x="8260200" y="1908377"/>
            <a:ext cx="690748" cy="746325"/>
          </a:xfrm>
          <a:prstGeom prst="rect">
            <a:avLst/>
          </a:prstGeom>
          <a:noFill/>
          <a:ln>
            <a:noFill/>
          </a:ln>
        </p:spPr>
      </p:pic>
      <p:pic>
        <p:nvPicPr>
          <p:cNvPr id="74" name="Google Shape;74;p14"/>
          <p:cNvPicPr preferRelativeResize="0"/>
          <p:nvPr/>
        </p:nvPicPr>
        <p:blipFill>
          <a:blip r:embed="rId4">
            <a:alphaModFix/>
          </a:blip>
          <a:stretch>
            <a:fillRect/>
          </a:stretch>
        </p:blipFill>
        <p:spPr>
          <a:xfrm>
            <a:off x="7377050" y="2222127"/>
            <a:ext cx="690748" cy="746325"/>
          </a:xfrm>
          <a:prstGeom prst="rect">
            <a:avLst/>
          </a:prstGeom>
          <a:noFill/>
          <a:ln>
            <a:noFill/>
          </a:ln>
        </p:spPr>
      </p:pic>
      <p:pic>
        <p:nvPicPr>
          <p:cNvPr id="75" name="Google Shape;75;p14"/>
          <p:cNvPicPr preferRelativeResize="0"/>
          <p:nvPr/>
        </p:nvPicPr>
        <p:blipFill>
          <a:blip r:embed="rId4">
            <a:alphaModFix/>
          </a:blip>
          <a:stretch>
            <a:fillRect/>
          </a:stretch>
        </p:blipFill>
        <p:spPr>
          <a:xfrm>
            <a:off x="6503300" y="2364440"/>
            <a:ext cx="690748" cy="746325"/>
          </a:xfrm>
          <a:prstGeom prst="rect">
            <a:avLst/>
          </a:prstGeom>
          <a:noFill/>
          <a:ln>
            <a:noFill/>
          </a:ln>
        </p:spPr>
      </p:pic>
      <p:sp>
        <p:nvSpPr>
          <p:cNvPr id="76" name="Google Shape;76;p14"/>
          <p:cNvSpPr txBox="1"/>
          <p:nvPr/>
        </p:nvSpPr>
        <p:spPr>
          <a:xfrm>
            <a:off x="6040775" y="3012150"/>
            <a:ext cx="1615800" cy="461700"/>
          </a:xfrm>
          <a:prstGeom prst="rect">
            <a:avLst/>
          </a:prstGeom>
          <a:noFill/>
          <a:ln>
            <a:noFill/>
          </a:ln>
        </p:spPr>
        <p:txBody>
          <a:bodyPr spcFirstLastPara="1" wrap="square" lIns="91425" tIns="91425" rIns="91425" bIns="91425" anchor="t" anchorCtr="0">
            <a:spAutoFit/>
          </a:bodyPr>
          <a:lstStyle/>
          <a:p>
            <a:pPr algn="ctr"/>
            <a:r>
              <a:rPr lang="en" b="1">
                <a:solidFill>
                  <a:srgbClr val="990000"/>
                </a:solidFill>
                <a:latin typeface="Roboto"/>
                <a:ea typeface="Roboto"/>
                <a:cs typeface="Roboto"/>
                <a:sym typeface="Roboto"/>
              </a:rPr>
              <a:t>Brookside</a:t>
            </a:r>
            <a:endParaRPr b="1">
              <a:solidFill>
                <a:srgbClr val="990000"/>
              </a:solidFill>
              <a:latin typeface="Roboto"/>
              <a:ea typeface="Roboto"/>
              <a:cs typeface="Roboto"/>
              <a:sym typeface="Roboto"/>
            </a:endParaRPr>
          </a:p>
        </p:txBody>
      </p:sp>
      <p:pic>
        <p:nvPicPr>
          <p:cNvPr id="77" name="Google Shape;77;p14"/>
          <p:cNvPicPr preferRelativeResize="0"/>
          <p:nvPr/>
        </p:nvPicPr>
        <p:blipFill rotWithShape="1">
          <a:blip r:embed="rId5">
            <a:alphaModFix/>
          </a:blip>
          <a:srcRect l="21414" t="35233" r="21420"/>
          <a:stretch/>
        </p:blipFill>
        <p:spPr>
          <a:xfrm>
            <a:off x="1524000" y="872652"/>
            <a:ext cx="1599176" cy="1035725"/>
          </a:xfrm>
          <a:prstGeom prst="rect">
            <a:avLst/>
          </a:prstGeom>
          <a:noFill/>
          <a:ln>
            <a:noFill/>
          </a:ln>
        </p:spPr>
      </p:pic>
      <p:sp>
        <p:nvSpPr>
          <p:cNvPr id="78" name="Google Shape;78;p14"/>
          <p:cNvSpPr/>
          <p:nvPr/>
        </p:nvSpPr>
        <p:spPr>
          <a:xfrm>
            <a:off x="3001075" y="4868650"/>
            <a:ext cx="1544400" cy="11322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sp>
        <p:nvSpPr>
          <p:cNvPr id="79" name="Google Shape;79;p14"/>
          <p:cNvSpPr/>
          <p:nvPr/>
        </p:nvSpPr>
        <p:spPr>
          <a:xfrm>
            <a:off x="3199925" y="3304425"/>
            <a:ext cx="1544400" cy="11322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sp>
        <p:nvSpPr>
          <p:cNvPr id="80" name="Google Shape;80;p14"/>
          <p:cNvSpPr/>
          <p:nvPr/>
        </p:nvSpPr>
        <p:spPr>
          <a:xfrm>
            <a:off x="4780025" y="3429000"/>
            <a:ext cx="1179900" cy="11322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sp>
        <p:nvSpPr>
          <p:cNvPr id="81" name="Google Shape;81;p14"/>
          <p:cNvSpPr/>
          <p:nvPr/>
        </p:nvSpPr>
        <p:spPr>
          <a:xfrm>
            <a:off x="6258725" y="3430213"/>
            <a:ext cx="1179900" cy="11322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pic>
        <p:nvPicPr>
          <p:cNvPr id="82" name="Google Shape;82;p14"/>
          <p:cNvPicPr preferRelativeResize="0"/>
          <p:nvPr/>
        </p:nvPicPr>
        <p:blipFill>
          <a:blip r:embed="rId6">
            <a:alphaModFix/>
          </a:blip>
          <a:stretch>
            <a:fillRect/>
          </a:stretch>
        </p:blipFill>
        <p:spPr>
          <a:xfrm>
            <a:off x="7194052" y="4071615"/>
            <a:ext cx="647323" cy="746325"/>
          </a:xfrm>
          <a:prstGeom prst="rect">
            <a:avLst/>
          </a:prstGeom>
          <a:noFill/>
          <a:ln>
            <a:noFill/>
          </a:ln>
        </p:spPr>
      </p:pic>
      <p:sp>
        <p:nvSpPr>
          <p:cNvPr id="83" name="Google Shape;83;p14"/>
          <p:cNvSpPr/>
          <p:nvPr/>
        </p:nvSpPr>
        <p:spPr>
          <a:xfrm>
            <a:off x="6503300" y="3430225"/>
            <a:ext cx="1822500" cy="16767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sp>
        <p:nvSpPr>
          <p:cNvPr id="84" name="Google Shape;84;p14"/>
          <p:cNvSpPr/>
          <p:nvPr/>
        </p:nvSpPr>
        <p:spPr>
          <a:xfrm>
            <a:off x="6161400" y="2364450"/>
            <a:ext cx="1179900" cy="11322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sp>
        <p:nvSpPr>
          <p:cNvPr id="85" name="Google Shape;85;p14"/>
          <p:cNvSpPr txBox="1"/>
          <p:nvPr/>
        </p:nvSpPr>
        <p:spPr>
          <a:xfrm>
            <a:off x="6914525" y="2855288"/>
            <a:ext cx="1615800" cy="461700"/>
          </a:xfrm>
          <a:prstGeom prst="rect">
            <a:avLst/>
          </a:prstGeom>
          <a:noFill/>
          <a:ln>
            <a:noFill/>
          </a:ln>
        </p:spPr>
        <p:txBody>
          <a:bodyPr spcFirstLastPara="1" wrap="square" lIns="91425" tIns="91425" rIns="91425" bIns="91425" anchor="t" anchorCtr="0">
            <a:spAutoFit/>
          </a:bodyPr>
          <a:lstStyle/>
          <a:p>
            <a:pPr algn="ctr"/>
            <a:r>
              <a:rPr lang="en" b="1">
                <a:solidFill>
                  <a:srgbClr val="990000"/>
                </a:solidFill>
                <a:latin typeface="Roboto"/>
                <a:ea typeface="Roboto"/>
                <a:cs typeface="Roboto"/>
                <a:sym typeface="Roboto"/>
              </a:rPr>
              <a:t>Killarney</a:t>
            </a:r>
            <a:endParaRPr b="1">
              <a:solidFill>
                <a:srgbClr val="990000"/>
              </a:solidFill>
              <a:latin typeface="Roboto"/>
              <a:ea typeface="Roboto"/>
              <a:cs typeface="Roboto"/>
              <a:sym typeface="Roboto"/>
            </a:endParaRPr>
          </a:p>
        </p:txBody>
      </p:sp>
      <p:sp>
        <p:nvSpPr>
          <p:cNvPr id="86" name="Google Shape;86;p14"/>
          <p:cNvSpPr/>
          <p:nvPr/>
        </p:nvSpPr>
        <p:spPr>
          <a:xfrm>
            <a:off x="7258275" y="2107175"/>
            <a:ext cx="923400" cy="11322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sp>
        <p:nvSpPr>
          <p:cNvPr id="87" name="Google Shape;87;p14"/>
          <p:cNvSpPr/>
          <p:nvPr/>
        </p:nvSpPr>
        <p:spPr>
          <a:xfrm>
            <a:off x="8143875" y="1715438"/>
            <a:ext cx="923400" cy="1132200"/>
          </a:xfrm>
          <a:prstGeom prst="rect">
            <a:avLst/>
          </a:prstGeom>
          <a:solidFill>
            <a:srgbClr val="F3F3F3">
              <a:alpha val="45810"/>
            </a:srgbClr>
          </a:solidFill>
          <a:ln>
            <a:noFill/>
          </a:ln>
        </p:spPr>
        <p:txBody>
          <a:bodyPr spcFirstLastPara="1" wrap="square" lIns="91425" tIns="91425" rIns="91425" bIns="91425" anchor="ctr" anchorCtr="0">
            <a:noAutofit/>
          </a:body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childTnLst>
                                </p:cTn>
                              </p:par>
                              <p:par>
                                <p:cTn id="8" presetID="10" presetClass="entr" presetSubtype="0" fill="hold"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fade">
                                      <p:cBhvr>
                                        <p:cTn id="10" dur="1000"/>
                                        <p:tgtEl>
                                          <p:spTgt spid="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fade">
                                      <p:cBhvr>
                                        <p:cTn id="15" dur="1000"/>
                                        <p:tgtEl>
                                          <p:spTgt spid="64"/>
                                        </p:tgtEl>
                                      </p:cBhvr>
                                    </p:animEffect>
                                  </p:childTnLst>
                                </p:cTn>
                              </p:par>
                              <p:par>
                                <p:cTn id="16" presetID="10" presetClass="entr" presetSubtype="0"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fade">
                                      <p:cBhvr>
                                        <p:cTn id="18" dur="1000"/>
                                        <p:tgtEl>
                                          <p:spTgt spid="65"/>
                                        </p:tgtEl>
                                      </p:cBhvr>
                                    </p:animEffect>
                                  </p:childTnLst>
                                </p:cTn>
                              </p:par>
                              <p:par>
                                <p:cTn id="19" presetID="10" presetClass="entr" presetSubtype="0" fill="hold" nodeType="with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fade">
                                      <p:cBhvr>
                                        <p:cTn id="21" dur="1000"/>
                                        <p:tgtEl>
                                          <p:spTgt spid="7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fade">
                                      <p:cBhvr>
                                        <p:cTn id="26" dur="1000"/>
                                        <p:tgtEl>
                                          <p:spTgt spid="68"/>
                                        </p:tgtEl>
                                      </p:cBhvr>
                                    </p:animEffect>
                                  </p:childTnLst>
                                </p:cTn>
                              </p:par>
                              <p:par>
                                <p:cTn id="27" presetID="10" presetClass="entr" presetSubtype="0" fill="hold" nodeType="withEffect">
                                  <p:stCondLst>
                                    <p:cond delay="0"/>
                                  </p:stCondLst>
                                  <p:childTnLst>
                                    <p:set>
                                      <p:cBhvr>
                                        <p:cTn id="28" dur="1" fill="hold">
                                          <p:stCondLst>
                                            <p:cond delay="0"/>
                                          </p:stCondLst>
                                        </p:cTn>
                                        <p:tgtEl>
                                          <p:spTgt spid="79"/>
                                        </p:tgtEl>
                                        <p:attrNameLst>
                                          <p:attrName>style.visibility</p:attrName>
                                        </p:attrNameLst>
                                      </p:cBhvr>
                                      <p:to>
                                        <p:strVal val="visible"/>
                                      </p:to>
                                    </p:set>
                                    <p:animEffect transition="in" filter="fade">
                                      <p:cBhvr>
                                        <p:cTn id="29" dur="1000"/>
                                        <p:tgtEl>
                                          <p:spTgt spid="79"/>
                                        </p:tgtEl>
                                      </p:cBhvr>
                                    </p:animEffect>
                                  </p:childTnLst>
                                </p:cTn>
                              </p:par>
                              <p:par>
                                <p:cTn id="30" presetID="10" presetClass="entr" presetSubtype="0" fill="hold" nodeType="with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10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fade">
                                      <p:cBhvr>
                                        <p:cTn id="37" dur="1000"/>
                                        <p:tgtEl>
                                          <p:spTgt spid="70"/>
                                        </p:tgtEl>
                                      </p:cBhvr>
                                    </p:animEffect>
                                  </p:childTnLst>
                                </p:cTn>
                              </p:par>
                              <p:par>
                                <p:cTn id="38" presetID="10" presetClass="entr" presetSubtype="0" fill="hold"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1000"/>
                                        <p:tgtEl>
                                          <p:spTgt spid="69"/>
                                        </p:tgtEl>
                                      </p:cBhvr>
                                    </p:animEffect>
                                  </p:childTnLst>
                                </p:cTn>
                              </p:par>
                              <p:par>
                                <p:cTn id="41" presetID="10" presetClass="entr" presetSubtype="0" fill="hold" nodeType="with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fade">
                                      <p:cBhvr>
                                        <p:cTn id="43" dur="1000"/>
                                        <p:tgtEl>
                                          <p:spTgt spid="8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2"/>
                                        </p:tgtEl>
                                        <p:attrNameLst>
                                          <p:attrName>style.visibility</p:attrName>
                                        </p:attrNameLst>
                                      </p:cBhvr>
                                      <p:to>
                                        <p:strVal val="visible"/>
                                      </p:to>
                                    </p:set>
                                    <p:animEffect transition="in" filter="fade">
                                      <p:cBhvr>
                                        <p:cTn id="48" dur="1000"/>
                                        <p:tgtEl>
                                          <p:spTgt spid="82"/>
                                        </p:tgtEl>
                                      </p:cBhvr>
                                    </p:animEffect>
                                  </p:childTnLst>
                                </p:cTn>
                              </p:par>
                              <p:par>
                                <p:cTn id="49" presetID="10" presetClass="entr" presetSubtype="0" fill="hold" nodeType="withEffect">
                                  <p:stCondLst>
                                    <p:cond delay="0"/>
                                  </p:stCondLst>
                                  <p:childTnLst>
                                    <p:set>
                                      <p:cBhvr>
                                        <p:cTn id="50" dur="1" fill="hold">
                                          <p:stCondLst>
                                            <p:cond delay="0"/>
                                          </p:stCondLst>
                                        </p:cTn>
                                        <p:tgtEl>
                                          <p:spTgt spid="81"/>
                                        </p:tgtEl>
                                        <p:attrNameLst>
                                          <p:attrName>style.visibility</p:attrName>
                                        </p:attrNameLst>
                                      </p:cBhvr>
                                      <p:to>
                                        <p:strVal val="visible"/>
                                      </p:to>
                                    </p:set>
                                    <p:animEffect transition="in" filter="fade">
                                      <p:cBhvr>
                                        <p:cTn id="51" dur="1000"/>
                                        <p:tgtEl>
                                          <p:spTgt spid="81"/>
                                        </p:tgtEl>
                                      </p:cBhvr>
                                    </p:animEffect>
                                  </p:childTnLst>
                                </p:cTn>
                              </p:par>
                              <p:par>
                                <p:cTn id="52" presetID="10" presetClass="entr" presetSubtype="0" fill="hold"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fade">
                                      <p:cBhvr>
                                        <p:cTn id="54" dur="1000"/>
                                        <p:tgtEl>
                                          <p:spTgt spid="7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76"/>
                                        </p:tgtEl>
                                        <p:attrNameLst>
                                          <p:attrName>style.visibility</p:attrName>
                                        </p:attrNameLst>
                                      </p:cBhvr>
                                      <p:to>
                                        <p:strVal val="visible"/>
                                      </p:to>
                                    </p:set>
                                    <p:animEffect transition="in" filter="fade">
                                      <p:cBhvr>
                                        <p:cTn id="59" dur="1000"/>
                                        <p:tgtEl>
                                          <p:spTgt spid="76"/>
                                        </p:tgtEl>
                                      </p:cBhvr>
                                    </p:animEffect>
                                  </p:childTnLst>
                                </p:cTn>
                              </p:par>
                              <p:par>
                                <p:cTn id="60" presetID="10" presetClass="entr" presetSubtype="0" fill="hold" nodeType="withEffect">
                                  <p:stCondLst>
                                    <p:cond delay="0"/>
                                  </p:stCondLst>
                                  <p:childTnLst>
                                    <p:set>
                                      <p:cBhvr>
                                        <p:cTn id="61" dur="1" fill="hold">
                                          <p:stCondLst>
                                            <p:cond delay="0"/>
                                          </p:stCondLst>
                                        </p:cTn>
                                        <p:tgtEl>
                                          <p:spTgt spid="75"/>
                                        </p:tgtEl>
                                        <p:attrNameLst>
                                          <p:attrName>style.visibility</p:attrName>
                                        </p:attrNameLst>
                                      </p:cBhvr>
                                      <p:to>
                                        <p:strVal val="visible"/>
                                      </p:to>
                                    </p:set>
                                    <p:animEffect transition="in" filter="fade">
                                      <p:cBhvr>
                                        <p:cTn id="62" dur="1000"/>
                                        <p:tgtEl>
                                          <p:spTgt spid="75"/>
                                        </p:tgtEl>
                                      </p:cBhvr>
                                    </p:animEffect>
                                  </p:childTnLst>
                                </p:cTn>
                              </p:par>
                              <p:par>
                                <p:cTn id="63" presetID="10" presetClass="entr" presetSubtype="0" fill="hold" nodeType="withEffect">
                                  <p:stCondLst>
                                    <p:cond delay="0"/>
                                  </p:stCondLst>
                                  <p:childTnLst>
                                    <p:set>
                                      <p:cBhvr>
                                        <p:cTn id="64" dur="1" fill="hold">
                                          <p:stCondLst>
                                            <p:cond delay="0"/>
                                          </p:stCondLst>
                                        </p:cTn>
                                        <p:tgtEl>
                                          <p:spTgt spid="83"/>
                                        </p:tgtEl>
                                        <p:attrNameLst>
                                          <p:attrName>style.visibility</p:attrName>
                                        </p:attrNameLst>
                                      </p:cBhvr>
                                      <p:to>
                                        <p:strVal val="visible"/>
                                      </p:to>
                                    </p:set>
                                    <p:animEffect transition="in" filter="fade">
                                      <p:cBhvr>
                                        <p:cTn id="65" dur="1000"/>
                                        <p:tgtEl>
                                          <p:spTgt spid="8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85"/>
                                        </p:tgtEl>
                                        <p:attrNameLst>
                                          <p:attrName>style.visibility</p:attrName>
                                        </p:attrNameLst>
                                      </p:cBhvr>
                                      <p:to>
                                        <p:strVal val="visible"/>
                                      </p:to>
                                    </p:set>
                                    <p:animEffect transition="in" filter="fade">
                                      <p:cBhvr>
                                        <p:cTn id="70" dur="1000"/>
                                        <p:tgtEl>
                                          <p:spTgt spid="85"/>
                                        </p:tgtEl>
                                      </p:cBhvr>
                                    </p:animEffect>
                                  </p:childTnLst>
                                </p:cTn>
                              </p:par>
                              <p:par>
                                <p:cTn id="71" presetID="10" presetClass="entr" presetSubtype="0" fill="hold" nodeType="withEffect">
                                  <p:stCondLst>
                                    <p:cond delay="0"/>
                                  </p:stCondLst>
                                  <p:childTnLst>
                                    <p:set>
                                      <p:cBhvr>
                                        <p:cTn id="72" dur="1" fill="hold">
                                          <p:stCondLst>
                                            <p:cond delay="0"/>
                                          </p:stCondLst>
                                        </p:cTn>
                                        <p:tgtEl>
                                          <p:spTgt spid="84"/>
                                        </p:tgtEl>
                                        <p:attrNameLst>
                                          <p:attrName>style.visibility</p:attrName>
                                        </p:attrNameLst>
                                      </p:cBhvr>
                                      <p:to>
                                        <p:strVal val="visible"/>
                                      </p:to>
                                    </p:set>
                                    <p:animEffect transition="in" filter="fade">
                                      <p:cBhvr>
                                        <p:cTn id="73" dur="1000"/>
                                        <p:tgtEl>
                                          <p:spTgt spid="84"/>
                                        </p:tgtEl>
                                      </p:cBhvr>
                                    </p:animEffect>
                                  </p:childTnLst>
                                </p:cTn>
                              </p:par>
                              <p:par>
                                <p:cTn id="74" presetID="10" presetClass="entr" presetSubtype="0" fill="hold" nodeType="withEffect">
                                  <p:stCondLst>
                                    <p:cond delay="0"/>
                                  </p:stCondLst>
                                  <p:childTnLst>
                                    <p:set>
                                      <p:cBhvr>
                                        <p:cTn id="75" dur="1" fill="hold">
                                          <p:stCondLst>
                                            <p:cond delay="0"/>
                                          </p:stCondLst>
                                        </p:cTn>
                                        <p:tgtEl>
                                          <p:spTgt spid="74"/>
                                        </p:tgtEl>
                                        <p:attrNameLst>
                                          <p:attrName>style.visibility</p:attrName>
                                        </p:attrNameLst>
                                      </p:cBhvr>
                                      <p:to>
                                        <p:strVal val="visible"/>
                                      </p:to>
                                    </p:set>
                                    <p:animEffect transition="in" filter="fade">
                                      <p:cBhvr>
                                        <p:cTn id="76" dur="1000"/>
                                        <p:tgtEl>
                                          <p:spTgt spid="7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72"/>
                                        </p:tgtEl>
                                        <p:attrNameLst>
                                          <p:attrName>style.visibility</p:attrName>
                                        </p:attrNameLst>
                                      </p:cBhvr>
                                      <p:to>
                                        <p:strVal val="visible"/>
                                      </p:to>
                                    </p:set>
                                    <p:animEffect transition="in" filter="fade">
                                      <p:cBhvr>
                                        <p:cTn id="81" dur="1000"/>
                                        <p:tgtEl>
                                          <p:spTgt spid="72"/>
                                        </p:tgtEl>
                                      </p:cBhvr>
                                    </p:animEffect>
                                  </p:childTnLst>
                                </p:cTn>
                              </p:par>
                              <p:par>
                                <p:cTn id="82" presetID="10" presetClass="entr" presetSubtype="0" fill="hold" nodeType="withEffect">
                                  <p:stCondLst>
                                    <p:cond delay="0"/>
                                  </p:stCondLst>
                                  <p:childTnLst>
                                    <p:set>
                                      <p:cBhvr>
                                        <p:cTn id="83" dur="1" fill="hold">
                                          <p:stCondLst>
                                            <p:cond delay="0"/>
                                          </p:stCondLst>
                                        </p:cTn>
                                        <p:tgtEl>
                                          <p:spTgt spid="73"/>
                                        </p:tgtEl>
                                        <p:attrNameLst>
                                          <p:attrName>style.visibility</p:attrName>
                                        </p:attrNameLst>
                                      </p:cBhvr>
                                      <p:to>
                                        <p:strVal val="visible"/>
                                      </p:to>
                                    </p:set>
                                    <p:animEffect transition="in" filter="fade">
                                      <p:cBhvr>
                                        <p:cTn id="84" dur="1000"/>
                                        <p:tgtEl>
                                          <p:spTgt spid="73"/>
                                        </p:tgtEl>
                                      </p:cBhvr>
                                    </p:animEffect>
                                  </p:childTnLst>
                                </p:cTn>
                              </p:par>
                            </p:childTnLst>
                          </p:cTn>
                        </p:par>
                        <p:par>
                          <p:cTn id="85" fill="hold">
                            <p:stCondLst>
                              <p:cond delay="1000"/>
                            </p:stCondLst>
                            <p:childTnLst>
                              <p:par>
                                <p:cTn id="86" presetID="10" presetClass="entr" presetSubtype="0" fill="hold" nodeType="afterEffect">
                                  <p:stCondLst>
                                    <p:cond delay="0"/>
                                  </p:stCondLst>
                                  <p:childTnLst>
                                    <p:set>
                                      <p:cBhvr>
                                        <p:cTn id="87" dur="1" fill="hold">
                                          <p:stCondLst>
                                            <p:cond delay="0"/>
                                          </p:stCondLst>
                                        </p:cTn>
                                        <p:tgtEl>
                                          <p:spTgt spid="86"/>
                                        </p:tgtEl>
                                        <p:attrNameLst>
                                          <p:attrName>style.visibility</p:attrName>
                                        </p:attrNameLst>
                                      </p:cBhvr>
                                      <p:to>
                                        <p:strVal val="visible"/>
                                      </p:to>
                                    </p:set>
                                    <p:animEffect transition="in" filter="fade">
                                      <p:cBhvr>
                                        <p:cTn id="88" dur="1000"/>
                                        <p:tgtEl>
                                          <p:spTgt spid="86"/>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87"/>
                                        </p:tgtEl>
                                        <p:attrNameLst>
                                          <p:attrName>style.visibility</p:attrName>
                                        </p:attrNameLst>
                                      </p:cBhvr>
                                      <p:to>
                                        <p:strVal val="visible"/>
                                      </p:to>
                                    </p:set>
                                    <p:animEffect transition="in" filter="fade">
                                      <p:cBhvr>
                                        <p:cTn id="93"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0065B0"/>
                </a:solidFill>
              </a:rPr>
              <a:t>Elections</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3733800"/>
            <a:ext cx="4493400" cy="252753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http://www.celebcosmeticsurgery.com/wp-content/uploads/image-import/_I2j2VVNXosc/S7VTVvnq3EI/AAAAAAAABy4/dF3x3dUZt64/s1600/the-end-3.jpg"/>
          <p:cNvPicPr>
            <a:picLocks noChangeAspect="1" noChangeArrowheads="1"/>
          </p:cNvPicPr>
          <p:nvPr/>
        </p:nvPicPr>
        <p:blipFill>
          <a:blip r:embed="rId3" cstate="print"/>
          <a:srcRect/>
          <a:stretch>
            <a:fillRect/>
          </a:stretch>
        </p:blipFill>
        <p:spPr bwMode="auto">
          <a:xfrm>
            <a:off x="1524000" y="1905001"/>
            <a:ext cx="9144000" cy="3276600"/>
          </a:xfrm>
          <a:prstGeom prst="rect">
            <a:avLst/>
          </a:prstGeom>
          <a:noFill/>
        </p:spPr>
      </p:pic>
      <p:pic>
        <p:nvPicPr>
          <p:cNvPr id="14341" name="Picture 5" descr="http://youngambassadorsforchrist.org/wp-content/uploads/2014/12/Thank-You.jpg"/>
          <p:cNvPicPr>
            <a:picLocks noChangeAspect="1" noChangeArrowheads="1"/>
          </p:cNvPicPr>
          <p:nvPr/>
        </p:nvPicPr>
        <p:blipFill>
          <a:blip r:embed="rId4" cstate="print"/>
          <a:srcRect/>
          <a:stretch>
            <a:fillRect/>
          </a:stretch>
        </p:blipFill>
        <p:spPr bwMode="auto">
          <a:xfrm>
            <a:off x="7315200" y="5181600"/>
            <a:ext cx="3352800" cy="1676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67000" y="76201"/>
            <a:ext cx="8077200" cy="769441"/>
          </a:xfrm>
          <a:prstGeom prst="rect">
            <a:avLst/>
          </a:prstGeom>
          <a:noFill/>
        </p:spPr>
        <p:txBody>
          <a:bodyPr wrap="square" rtlCol="0">
            <a:spAutoFit/>
          </a:bodyPr>
          <a:lstStyle/>
          <a:p>
            <a:pPr algn="ctr"/>
            <a:r>
              <a:rPr lang="en-US" sz="4400" dirty="0">
                <a:solidFill>
                  <a:srgbClr val="0065B0"/>
                </a:solidFill>
              </a:rPr>
              <a:t>Thanks to our 2020 sponsors!</a:t>
            </a:r>
          </a:p>
        </p:txBody>
      </p:sp>
      <p:pic>
        <p:nvPicPr>
          <p:cNvPr id="24" name="Picture 23">
            <a:extLst>
              <a:ext uri="{FF2B5EF4-FFF2-40B4-BE49-F238E27FC236}">
                <a16:creationId xmlns:a16="http://schemas.microsoft.com/office/drawing/2014/main" id="{616A68B5-A814-DD46-85CD-8E409BF692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0" y="2514601"/>
            <a:ext cx="1752600" cy="2268071"/>
          </a:xfrm>
          <a:prstGeom prst="rect">
            <a:avLst/>
          </a:prstGeom>
        </p:spPr>
      </p:pic>
      <p:pic>
        <p:nvPicPr>
          <p:cNvPr id="1026" name="Picture 2">
            <a:extLst>
              <a:ext uri="{FF2B5EF4-FFF2-40B4-BE49-F238E27FC236}">
                <a16:creationId xmlns:a16="http://schemas.microsoft.com/office/drawing/2014/main" id="{FFEA8C22-C90F-4A58-8F13-F975CE3E73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1" y="1536172"/>
            <a:ext cx="4180193" cy="7567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6D69BCA-282E-4694-8859-28F2665ADC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1032144"/>
            <a:ext cx="1966056" cy="123542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19C8FCF7-1821-48C1-B9C0-CFF0DC10F4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4758" y="2816891"/>
            <a:ext cx="2438400" cy="1748180"/>
          </a:xfrm>
          <a:prstGeom prst="rect">
            <a:avLst/>
          </a:prstGeom>
        </p:spPr>
      </p:pic>
      <p:pic>
        <p:nvPicPr>
          <p:cNvPr id="2" name="Picture 2" descr="No description available.">
            <a:extLst>
              <a:ext uri="{FF2B5EF4-FFF2-40B4-BE49-F238E27FC236}">
                <a16:creationId xmlns:a16="http://schemas.microsoft.com/office/drawing/2014/main" id="{0A904298-0762-4A91-BC4F-1DF6283256F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4600" y="5141496"/>
            <a:ext cx="2209800" cy="12660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8FAD50C-97B0-49AB-A85B-377C73DF262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00801" y="5169569"/>
            <a:ext cx="2826899" cy="1066800"/>
          </a:xfrm>
          <a:prstGeom prst="rect">
            <a:avLst/>
          </a:prstGeom>
        </p:spPr>
      </p:pic>
    </p:spTree>
    <p:extLst>
      <p:ext uri="{BB962C8B-B14F-4D97-AF65-F5344CB8AC3E}">
        <p14:creationId xmlns:p14="http://schemas.microsoft.com/office/powerpoint/2010/main" val="791453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004F8A"/>
                </a:solidFill>
              </a:rPr>
              <a:t>Announcements</a:t>
            </a:r>
          </a:p>
        </p:txBody>
      </p:sp>
      <p:pic>
        <p:nvPicPr>
          <p:cNvPr id="3" name="Image 2"/>
          <p:cNvPicPr>
            <a:picLocks noChangeAspect="1"/>
          </p:cNvPicPr>
          <p:nvPr/>
        </p:nvPicPr>
        <p:blipFill rotWithShape="1">
          <a:blip r:embed="rId3" cstate="print">
            <a:extLst>
              <a:ext uri="{28A0092B-C50C-407E-A947-70E740481C1C}">
                <a14:useLocalDpi xmlns:a14="http://schemas.microsoft.com/office/drawing/2010/main" val="0"/>
              </a:ext>
            </a:extLst>
          </a:blip>
          <a:srcRect t="8304"/>
          <a:stretch/>
        </p:blipFill>
        <p:spPr>
          <a:xfrm>
            <a:off x="4881600" y="4495800"/>
            <a:ext cx="2738400" cy="1883250"/>
          </a:xfrm>
          <a:prstGeom prst="rect">
            <a:avLst/>
          </a:prstGeom>
        </p:spPr>
      </p:pic>
      <p:pic>
        <p:nvPicPr>
          <p:cNvPr id="4" name="Image 3"/>
          <p:cNvPicPr>
            <a:picLocks noChangeAspect="1"/>
          </p:cNvPicPr>
          <p:nvPr/>
        </p:nvPicPr>
        <p:blipFill rotWithShape="1">
          <a:blip r:embed="rId4" cstate="print">
            <a:extLst>
              <a:ext uri="{28A0092B-C50C-407E-A947-70E740481C1C}">
                <a14:useLocalDpi xmlns:a14="http://schemas.microsoft.com/office/drawing/2010/main" val="0"/>
              </a:ext>
            </a:extLst>
          </a:blip>
          <a:srcRect l="18208"/>
          <a:stretch/>
        </p:blipFill>
        <p:spPr>
          <a:xfrm>
            <a:off x="1905000" y="4495800"/>
            <a:ext cx="2738400" cy="1883250"/>
          </a:xfrm>
          <a:prstGeom prst="rect">
            <a:avLst/>
          </a:prstGeom>
        </p:spPr>
      </p:pic>
      <p:pic>
        <p:nvPicPr>
          <p:cNvPr id="5" name="Image 4"/>
          <p:cNvPicPr>
            <a:picLocks noChangeAspect="1"/>
          </p:cNvPicPr>
          <p:nvPr/>
        </p:nvPicPr>
        <p:blipFill rotWithShape="1">
          <a:blip r:embed="rId5" cstate="print">
            <a:extLst>
              <a:ext uri="{28A0092B-C50C-407E-A947-70E740481C1C}">
                <a14:useLocalDpi xmlns:a14="http://schemas.microsoft.com/office/drawing/2010/main" val="0"/>
              </a:ext>
            </a:extLst>
          </a:blip>
          <a:srcRect b="6286"/>
          <a:stretch/>
        </p:blipFill>
        <p:spPr>
          <a:xfrm>
            <a:off x="7858200" y="4500282"/>
            <a:ext cx="2595600" cy="182431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048001"/>
            <a:ext cx="7772400" cy="1470025"/>
          </a:xfrm>
        </p:spPr>
        <p:txBody>
          <a:bodyPr>
            <a:normAutofit fontScale="90000"/>
          </a:bodyPr>
          <a:lstStyle/>
          <a:p>
            <a:pPr algn="l"/>
            <a:br>
              <a:rPr lang="en-US" dirty="0">
                <a:solidFill>
                  <a:schemeClr val="bg2">
                    <a:lumMod val="75000"/>
                  </a:schemeClr>
                </a:solidFill>
              </a:rPr>
            </a:br>
            <a:br>
              <a:rPr lang="en-CA" sz="2200" dirty="0">
                <a:solidFill>
                  <a:schemeClr val="bg2">
                    <a:lumMod val="75000"/>
                  </a:schemeClr>
                </a:solidFill>
              </a:rPr>
            </a:br>
            <a:r>
              <a:rPr lang="en-CA" sz="2200" dirty="0">
                <a:solidFill>
                  <a:schemeClr val="bg2">
                    <a:lumMod val="75000"/>
                  </a:schemeClr>
                </a:solidFill>
              </a:rPr>
              <a:t>	1. Announcements</a:t>
            </a:r>
            <a:br>
              <a:rPr lang="en-CA" sz="2200" dirty="0">
                <a:solidFill>
                  <a:schemeClr val="bg2">
                    <a:lumMod val="75000"/>
                  </a:schemeClr>
                </a:solidFill>
              </a:rPr>
            </a:br>
            <a:r>
              <a:rPr lang="en-CA" sz="2200" dirty="0">
                <a:solidFill>
                  <a:schemeClr val="bg2">
                    <a:lumMod val="75000"/>
                  </a:schemeClr>
                </a:solidFill>
              </a:rPr>
              <a:t>		Who we are Video </a:t>
            </a:r>
            <a:br>
              <a:rPr lang="en-CA" sz="2200" dirty="0">
                <a:solidFill>
                  <a:schemeClr val="bg2">
                    <a:lumMod val="75000"/>
                  </a:schemeClr>
                </a:solidFill>
              </a:rPr>
            </a:br>
            <a:r>
              <a:rPr lang="en-CA" sz="2200" dirty="0">
                <a:solidFill>
                  <a:schemeClr val="bg2">
                    <a:lumMod val="75000"/>
                  </a:schemeClr>
                </a:solidFill>
              </a:rPr>
              <a:t>	2. Approval of the Agenda </a:t>
            </a:r>
            <a:br>
              <a:rPr lang="en-CA" sz="2200" dirty="0">
                <a:solidFill>
                  <a:schemeClr val="bg2">
                    <a:lumMod val="75000"/>
                  </a:schemeClr>
                </a:solidFill>
              </a:rPr>
            </a:br>
            <a:r>
              <a:rPr lang="en-CA" sz="2200" dirty="0">
                <a:solidFill>
                  <a:schemeClr val="bg2">
                    <a:lumMod val="75000"/>
                  </a:schemeClr>
                </a:solidFill>
              </a:rPr>
              <a:t>	3. Approval of 2020 Minutes (previously distributed)</a:t>
            </a:r>
            <a:br>
              <a:rPr lang="en-CA" sz="2200" dirty="0">
                <a:solidFill>
                  <a:schemeClr val="bg2">
                    <a:lumMod val="75000"/>
                  </a:schemeClr>
                </a:solidFill>
              </a:rPr>
            </a:br>
            <a:r>
              <a:rPr lang="en-CA" sz="2200" dirty="0">
                <a:solidFill>
                  <a:schemeClr val="bg2">
                    <a:lumMod val="75000"/>
                  </a:schemeClr>
                </a:solidFill>
              </a:rPr>
              <a:t>	4. New Business</a:t>
            </a:r>
            <a:br>
              <a:rPr lang="en-CA" sz="2200" dirty="0">
                <a:solidFill>
                  <a:schemeClr val="bg2">
                    <a:lumMod val="75000"/>
                  </a:schemeClr>
                </a:solidFill>
              </a:rPr>
            </a:br>
            <a:r>
              <a:rPr lang="en-CA" sz="2200" dirty="0">
                <a:solidFill>
                  <a:schemeClr val="bg2">
                    <a:lumMod val="75000"/>
                  </a:schemeClr>
                </a:solidFill>
              </a:rPr>
              <a:t>		(a) Membership Report (Nick)</a:t>
            </a:r>
            <a:br>
              <a:rPr lang="en-CA" sz="2200" dirty="0">
                <a:solidFill>
                  <a:schemeClr val="bg2">
                    <a:lumMod val="75000"/>
                  </a:schemeClr>
                </a:solidFill>
              </a:rPr>
            </a:br>
            <a:r>
              <a:rPr lang="en-CA" sz="2200" dirty="0">
                <a:solidFill>
                  <a:schemeClr val="bg2">
                    <a:lumMod val="75000"/>
                  </a:schemeClr>
                </a:solidFill>
              </a:rPr>
              <a:t>		(b) Financial Report (Norman)</a:t>
            </a:r>
            <a:br>
              <a:rPr lang="en-CA" sz="2200" dirty="0">
                <a:solidFill>
                  <a:schemeClr val="bg2">
                    <a:lumMod val="75000"/>
                  </a:schemeClr>
                </a:solidFill>
              </a:rPr>
            </a:br>
            <a:r>
              <a:rPr lang="en-CA" sz="2200" dirty="0">
                <a:solidFill>
                  <a:schemeClr val="bg2">
                    <a:lumMod val="75000"/>
                  </a:schemeClr>
                </a:solidFill>
              </a:rPr>
              <a:t>		(c) </a:t>
            </a:r>
            <a:r>
              <a:rPr lang="en-CA" sz="2200" dirty="0" err="1">
                <a:solidFill>
                  <a:schemeClr val="bg2">
                    <a:lumMod val="75000"/>
                  </a:schemeClr>
                </a:solidFill>
              </a:rPr>
              <a:t>Winterbike</a:t>
            </a:r>
            <a:r>
              <a:rPr lang="en-CA" sz="2200" dirty="0">
                <a:solidFill>
                  <a:schemeClr val="bg2">
                    <a:lumMod val="75000"/>
                  </a:schemeClr>
                </a:solidFill>
              </a:rPr>
              <a:t> Report (Dan)</a:t>
            </a:r>
            <a:br>
              <a:rPr lang="en-CA" sz="2200" dirty="0">
                <a:solidFill>
                  <a:schemeClr val="bg2">
                    <a:lumMod val="75000"/>
                  </a:schemeClr>
                </a:solidFill>
              </a:rPr>
            </a:br>
            <a:r>
              <a:rPr lang="en-CA" sz="2200" dirty="0">
                <a:solidFill>
                  <a:schemeClr val="bg2">
                    <a:lumMod val="75000"/>
                  </a:schemeClr>
                </a:solidFill>
              </a:rPr>
              <a:t>		(d) Trails</a:t>
            </a:r>
            <a:br>
              <a:rPr lang="en-CA" sz="2200" dirty="0">
                <a:solidFill>
                  <a:schemeClr val="bg2">
                    <a:lumMod val="75000"/>
                  </a:schemeClr>
                </a:solidFill>
              </a:rPr>
            </a:br>
            <a:r>
              <a:rPr lang="en-CA" sz="2200" dirty="0">
                <a:solidFill>
                  <a:schemeClr val="bg2">
                    <a:lumMod val="75000"/>
                  </a:schemeClr>
                </a:solidFill>
              </a:rPr>
              <a:t>		(e) Priorities for 2021 (Chris N)</a:t>
            </a:r>
            <a:br>
              <a:rPr lang="en-CA" sz="2200" dirty="0">
                <a:solidFill>
                  <a:schemeClr val="bg2">
                    <a:lumMod val="75000"/>
                  </a:schemeClr>
                </a:solidFill>
              </a:rPr>
            </a:br>
            <a:r>
              <a:rPr lang="en-CA" sz="2200" dirty="0">
                <a:solidFill>
                  <a:schemeClr val="bg2">
                    <a:lumMod val="75000"/>
                  </a:schemeClr>
                </a:solidFill>
              </a:rPr>
              <a:t>		(f) Questions</a:t>
            </a:r>
            <a:br>
              <a:rPr lang="en-CA" sz="2200" dirty="0">
                <a:solidFill>
                  <a:schemeClr val="bg2">
                    <a:lumMod val="75000"/>
                  </a:schemeClr>
                </a:solidFill>
              </a:rPr>
            </a:br>
            <a:r>
              <a:rPr lang="en-CA" sz="2200" dirty="0">
                <a:solidFill>
                  <a:schemeClr val="bg2">
                    <a:lumMod val="75000"/>
                  </a:schemeClr>
                </a:solidFill>
              </a:rPr>
              <a:t>		(g) Election of Executive and Directors</a:t>
            </a:r>
            <a:br>
              <a:rPr lang="en-CA" sz="2200" dirty="0">
                <a:solidFill>
                  <a:schemeClr val="bg2">
                    <a:lumMod val="75000"/>
                  </a:schemeClr>
                </a:solidFill>
              </a:rPr>
            </a:br>
            <a:br>
              <a:rPr lang="en-CA" sz="2200" dirty="0">
                <a:solidFill>
                  <a:schemeClr val="bg2">
                    <a:lumMod val="75000"/>
                  </a:schemeClr>
                </a:solidFill>
              </a:rPr>
            </a:br>
            <a:r>
              <a:rPr lang="en-CA" sz="2200" dirty="0">
                <a:solidFill>
                  <a:schemeClr val="bg2">
                    <a:lumMod val="75000"/>
                  </a:schemeClr>
                </a:solidFill>
              </a:rPr>
              <a:t>	5. Adjournment</a:t>
            </a:r>
            <a:br>
              <a:rPr lang="en-CA" sz="2200" dirty="0">
                <a:solidFill>
                  <a:schemeClr val="bg2">
                    <a:lumMod val="75000"/>
                  </a:schemeClr>
                </a:solidFill>
              </a:rPr>
            </a:br>
            <a:endParaRPr lang="en-US" sz="2200" dirty="0">
              <a:solidFill>
                <a:schemeClr val="bg2">
                  <a:lumMod val="75000"/>
                </a:schemeClr>
              </a:solidFill>
            </a:endParaRPr>
          </a:p>
        </p:txBody>
      </p:sp>
      <p:sp>
        <p:nvSpPr>
          <p:cNvPr id="6" name="TextBox 4"/>
          <p:cNvSpPr txBox="1"/>
          <p:nvPr/>
        </p:nvSpPr>
        <p:spPr>
          <a:xfrm>
            <a:off x="1828800" y="762001"/>
            <a:ext cx="8534400" cy="769441"/>
          </a:xfrm>
          <a:prstGeom prst="rect">
            <a:avLst/>
          </a:prstGeom>
          <a:noFill/>
        </p:spPr>
        <p:txBody>
          <a:bodyPr wrap="square" rtlCol="0">
            <a:spAutoFit/>
          </a:bodyPr>
          <a:lstStyle/>
          <a:p>
            <a:pPr algn="ctr"/>
            <a:r>
              <a:rPr lang="en-US" sz="4400" dirty="0">
                <a:solidFill>
                  <a:srgbClr val="0065B0"/>
                </a:solidFill>
              </a:rPr>
              <a:t>Agenda</a:t>
            </a:r>
          </a:p>
        </p:txBody>
      </p:sp>
    </p:spTree>
    <p:extLst>
      <p:ext uri="{BB962C8B-B14F-4D97-AF65-F5344CB8AC3E}">
        <p14:creationId xmlns:p14="http://schemas.microsoft.com/office/powerpoint/2010/main" val="1231264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0065B0"/>
                </a:solidFill>
              </a:rPr>
              <a:t>Approval of Agenda</a:t>
            </a:r>
            <a:br>
              <a:rPr lang="en-US" b="1" dirty="0">
                <a:solidFill>
                  <a:srgbClr val="0065B0"/>
                </a:solidFill>
              </a:rPr>
            </a:br>
            <a:r>
              <a:rPr lang="en-US" b="1" dirty="0">
                <a:solidFill>
                  <a:srgbClr val="0065B0"/>
                </a:solidFill>
              </a:rPr>
              <a:t>Approval of Minutes</a:t>
            </a:r>
          </a:p>
        </p:txBody>
      </p:sp>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b="7662"/>
          <a:stretch/>
        </p:blipFill>
        <p:spPr>
          <a:xfrm>
            <a:off x="6324600" y="4334436"/>
            <a:ext cx="3200400" cy="2216395"/>
          </a:xfrm>
          <a:prstGeom prst="rect">
            <a:avLst/>
          </a:prstGeom>
        </p:spPr>
      </p:pic>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2455" y="4346388"/>
            <a:ext cx="3306663" cy="22044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004F8A"/>
                </a:solidFill>
              </a:rPr>
              <a:t>Membership and Sponsor Report</a:t>
            </a:r>
          </a:p>
        </p:txBody>
      </p:sp>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b="11989"/>
          <a:stretch/>
        </p:blipFill>
        <p:spPr>
          <a:xfrm>
            <a:off x="1981200" y="3900319"/>
            <a:ext cx="3962400" cy="2237482"/>
          </a:xfrm>
          <a:prstGeom prst="rect">
            <a:avLst/>
          </a:prstGeom>
        </p:spPr>
      </p:pic>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t="4202"/>
          <a:stretch/>
        </p:blipFill>
        <p:spPr>
          <a:xfrm>
            <a:off x="6096001" y="3900319"/>
            <a:ext cx="4152205" cy="2237482"/>
          </a:xfrm>
          <a:prstGeom prst="rect">
            <a:avLst/>
          </a:prstGeom>
        </p:spPr>
      </p:pic>
    </p:spTree>
    <p:extLst>
      <p:ext uri="{BB962C8B-B14F-4D97-AF65-F5344CB8AC3E}">
        <p14:creationId xmlns:p14="http://schemas.microsoft.com/office/powerpoint/2010/main" val="3899774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1803"/>
          <a:stretch/>
        </p:blipFill>
        <p:spPr bwMode="auto">
          <a:xfrm>
            <a:off x="1752600" y="1905000"/>
            <a:ext cx="46482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286000" y="213190"/>
            <a:ext cx="7239000" cy="769441"/>
          </a:xfrm>
          <a:prstGeom prst="rect">
            <a:avLst/>
          </a:prstGeom>
          <a:noFill/>
        </p:spPr>
        <p:txBody>
          <a:bodyPr wrap="square" rtlCol="0">
            <a:spAutoFit/>
          </a:bodyPr>
          <a:lstStyle/>
          <a:p>
            <a:pPr algn="ctr"/>
            <a:r>
              <a:rPr lang="en-US" sz="4400" dirty="0">
                <a:solidFill>
                  <a:srgbClr val="0065B0"/>
                </a:solidFill>
              </a:rPr>
              <a:t>Membership</a:t>
            </a:r>
          </a:p>
        </p:txBody>
      </p:sp>
      <p:sp>
        <p:nvSpPr>
          <p:cNvPr id="7" name="TextBox 6"/>
          <p:cNvSpPr txBox="1"/>
          <p:nvPr/>
        </p:nvSpPr>
        <p:spPr>
          <a:xfrm>
            <a:off x="6934200" y="914401"/>
            <a:ext cx="3200400" cy="3508653"/>
          </a:xfrm>
          <a:prstGeom prst="rect">
            <a:avLst/>
          </a:prstGeom>
          <a:solidFill>
            <a:schemeClr val="bg2"/>
          </a:solidFill>
          <a:ln w="76200">
            <a:solidFill>
              <a:schemeClr val="tx1"/>
            </a:solidFill>
          </a:ln>
        </p:spPr>
        <p:txBody>
          <a:bodyPr wrap="square" rtlCol="0">
            <a:spAutoFit/>
          </a:bodyPr>
          <a:lstStyle/>
          <a:p>
            <a:r>
              <a:rPr lang="en-US" sz="2400" b="1" dirty="0"/>
              <a:t>RVC Membership:</a:t>
            </a:r>
          </a:p>
          <a:p>
            <a:r>
              <a:rPr lang="en-US" dirty="0"/>
              <a:t>2011 = 20 members</a:t>
            </a:r>
          </a:p>
          <a:p>
            <a:r>
              <a:rPr lang="en-US" dirty="0"/>
              <a:t>2012 = 50 members</a:t>
            </a:r>
          </a:p>
          <a:p>
            <a:r>
              <a:rPr lang="en-US" dirty="0"/>
              <a:t>2013 = 106 members</a:t>
            </a:r>
          </a:p>
          <a:p>
            <a:r>
              <a:rPr lang="en-US" dirty="0"/>
              <a:t>2014 = 230 members </a:t>
            </a:r>
          </a:p>
          <a:p>
            <a:r>
              <a:rPr lang="en-US" dirty="0"/>
              <a:t>2015 = 261 members </a:t>
            </a:r>
          </a:p>
          <a:p>
            <a:r>
              <a:rPr lang="en-US" dirty="0"/>
              <a:t>2016 = 370 members</a:t>
            </a:r>
            <a:endParaRPr lang="en-US" b="1" dirty="0">
              <a:solidFill>
                <a:srgbClr val="FF0000"/>
              </a:solidFill>
            </a:endParaRPr>
          </a:p>
          <a:p>
            <a:r>
              <a:rPr lang="en-US" dirty="0"/>
              <a:t>2017 = 335 members</a:t>
            </a:r>
          </a:p>
          <a:p>
            <a:r>
              <a:rPr lang="en-US" sz="2400" dirty="0"/>
              <a:t>2018 = 403 members</a:t>
            </a:r>
          </a:p>
          <a:p>
            <a:r>
              <a:rPr lang="en-US" sz="2400" dirty="0"/>
              <a:t>2019 = 602 members</a:t>
            </a:r>
          </a:p>
          <a:p>
            <a:r>
              <a:rPr lang="en-US" sz="2400" dirty="0"/>
              <a:t>2020 = 550 members</a:t>
            </a:r>
          </a:p>
        </p:txBody>
      </p:sp>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0" y="4520532"/>
            <a:ext cx="6154736" cy="2131407"/>
          </a:xfrm>
          <a:prstGeom prst="rect">
            <a:avLst/>
          </a:prstGeom>
        </p:spPr>
      </p:pic>
    </p:spTree>
    <p:extLst>
      <p:ext uri="{BB962C8B-B14F-4D97-AF65-F5344CB8AC3E}">
        <p14:creationId xmlns:p14="http://schemas.microsoft.com/office/powerpoint/2010/main" val="1867362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38600" y="2514601"/>
            <a:ext cx="4114800" cy="769441"/>
          </a:xfrm>
          <a:prstGeom prst="rect">
            <a:avLst/>
          </a:prstGeom>
          <a:noFill/>
        </p:spPr>
        <p:txBody>
          <a:bodyPr wrap="square" rtlCol="0">
            <a:spAutoFit/>
          </a:bodyPr>
          <a:lstStyle/>
          <a:p>
            <a:r>
              <a:rPr lang="en-CA" sz="4400" b="1" dirty="0">
                <a:solidFill>
                  <a:srgbClr val="004F8A"/>
                </a:solidFill>
              </a:rPr>
              <a:t>Financial Report</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4745047"/>
            <a:ext cx="3276600" cy="1843088"/>
          </a:xfrm>
          <a:prstGeom prst="rect">
            <a:avLst/>
          </a:prstGeom>
        </p:spPr>
      </p:pic>
      <p:pic>
        <p:nvPicPr>
          <p:cNvPr id="4" name="Image 3"/>
          <p:cNvPicPr>
            <a:picLocks noChangeAspect="1"/>
          </p:cNvPicPr>
          <p:nvPr/>
        </p:nvPicPr>
        <p:blipFill rotWithShape="1">
          <a:blip r:embed="rId4" cstate="print">
            <a:extLst>
              <a:ext uri="{28A0092B-C50C-407E-A947-70E740481C1C}">
                <a14:useLocalDpi xmlns:a14="http://schemas.microsoft.com/office/drawing/2010/main" val="0"/>
              </a:ext>
            </a:extLst>
          </a:blip>
          <a:srcRect b="4919"/>
          <a:stretch/>
        </p:blipFill>
        <p:spPr>
          <a:xfrm>
            <a:off x="1752601" y="4884241"/>
            <a:ext cx="3134445" cy="1676400"/>
          </a:xfrm>
          <a:prstGeom prst="rect">
            <a:avLst/>
          </a:prstGeom>
        </p:spPr>
      </p:pic>
      <p:pic>
        <p:nvPicPr>
          <p:cNvPr id="5" name="Image 4"/>
          <p:cNvPicPr>
            <a:picLocks noChangeAspect="1"/>
          </p:cNvPicPr>
          <p:nvPr/>
        </p:nvPicPr>
        <p:blipFill rotWithShape="1">
          <a:blip r:embed="rId5" cstate="print">
            <a:extLst>
              <a:ext uri="{28A0092B-C50C-407E-A947-70E740481C1C}">
                <a14:useLocalDpi xmlns:a14="http://schemas.microsoft.com/office/drawing/2010/main" val="0"/>
              </a:ext>
            </a:extLst>
          </a:blip>
          <a:srcRect t="16666" b="25555"/>
          <a:stretch/>
        </p:blipFill>
        <p:spPr>
          <a:xfrm>
            <a:off x="5005747" y="4419345"/>
            <a:ext cx="2038350" cy="21412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2">
                    <a:lumMod val="75000"/>
                  </a:schemeClr>
                </a:solidFill>
              </a:rPr>
              <a:t>Overview</a:t>
            </a:r>
          </a:p>
        </p:txBody>
      </p:sp>
      <p:sp>
        <p:nvSpPr>
          <p:cNvPr id="3" name="Content Placeholder 2"/>
          <p:cNvSpPr>
            <a:spLocks noGrp="1"/>
          </p:cNvSpPr>
          <p:nvPr>
            <p:ph idx="1"/>
          </p:nvPr>
        </p:nvSpPr>
        <p:spPr>
          <a:xfrm>
            <a:off x="1676400" y="6172201"/>
            <a:ext cx="8229600" cy="533399"/>
          </a:xfrm>
        </p:spPr>
        <p:txBody>
          <a:bodyPr>
            <a:normAutofit/>
          </a:bodyPr>
          <a:lstStyle/>
          <a:p>
            <a:pPr marL="0" indent="0">
              <a:buNone/>
            </a:pPr>
            <a:r>
              <a:rPr lang="en-US" sz="1800" dirty="0">
                <a:solidFill>
                  <a:schemeClr val="bg2">
                    <a:lumMod val="75000"/>
                  </a:schemeClr>
                </a:solidFill>
              </a:rPr>
              <a:t>			</a:t>
            </a:r>
          </a:p>
          <a:p>
            <a:endParaRPr lang="en-US" sz="1800" dirty="0">
              <a:solidFill>
                <a:schemeClr val="bg2">
                  <a:lumMod val="75000"/>
                </a:schemeClr>
              </a:solidFill>
            </a:endParaRPr>
          </a:p>
        </p:txBody>
      </p:sp>
      <p:graphicFrame>
        <p:nvGraphicFramePr>
          <p:cNvPr id="4" name="Tableau 3"/>
          <p:cNvGraphicFramePr>
            <a:graphicFrameLocks noGrp="1"/>
          </p:cNvGraphicFramePr>
          <p:nvPr/>
        </p:nvGraphicFramePr>
        <p:xfrm>
          <a:off x="2971800" y="3693160"/>
          <a:ext cx="6400800" cy="160020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00050">
                <a:tc>
                  <a:txBody>
                    <a:bodyPr/>
                    <a:lstStyle/>
                    <a:p>
                      <a:r>
                        <a:rPr lang="fr-CA" dirty="0">
                          <a:solidFill>
                            <a:schemeClr val="tx1"/>
                          </a:solidFill>
                        </a:rPr>
                        <a:t>2020-21</a:t>
                      </a:r>
                    </a:p>
                  </a:txBody>
                  <a:tcPr/>
                </a:tc>
                <a:tc>
                  <a:txBody>
                    <a:bodyPr/>
                    <a:lstStyle/>
                    <a:p>
                      <a:pPr algn="ctr"/>
                      <a:r>
                        <a:rPr lang="en-US" b="1" dirty="0">
                          <a:solidFill>
                            <a:schemeClr val="tx1"/>
                          </a:solidFill>
                        </a:rPr>
                        <a:t>Total</a:t>
                      </a:r>
                      <a:endParaRPr lang="fr-CA" dirty="0">
                        <a:solidFill>
                          <a:schemeClr val="tx1"/>
                        </a:solidFill>
                      </a:endParaRPr>
                    </a:p>
                  </a:txBody>
                  <a:tcPr/>
                </a:tc>
                <a:tc>
                  <a:txBody>
                    <a:bodyPr/>
                    <a:lstStyle/>
                    <a:p>
                      <a:pPr algn="ctr"/>
                      <a:r>
                        <a:rPr lang="fr-CA" dirty="0" err="1"/>
                        <a:t>Winterbike</a:t>
                      </a:r>
                      <a:r>
                        <a:rPr lang="fr-CA" dirty="0"/>
                        <a:t> (to date) </a:t>
                      </a:r>
                    </a:p>
                  </a:txBody>
                  <a:tcPr/>
                </a:tc>
                <a:extLst>
                  <a:ext uri="{0D108BD9-81ED-4DB2-BD59-A6C34878D82A}">
                    <a16:rowId xmlns:a16="http://schemas.microsoft.com/office/drawing/2014/main" val="10000"/>
                  </a:ext>
                </a:extLst>
              </a:tr>
              <a:tr h="400050">
                <a:tc>
                  <a:txBody>
                    <a:bodyPr/>
                    <a:lstStyle/>
                    <a:p>
                      <a:r>
                        <a:rPr lang="en-US" dirty="0">
                          <a:solidFill>
                            <a:schemeClr val="bg2">
                              <a:lumMod val="75000"/>
                            </a:schemeClr>
                          </a:solidFill>
                        </a:rPr>
                        <a:t>Income</a:t>
                      </a:r>
                      <a:endParaRPr lang="fr-CA" dirty="0"/>
                    </a:p>
                  </a:txBody>
                  <a:tcPr/>
                </a:tc>
                <a:tc>
                  <a:txBody>
                    <a:bodyPr/>
                    <a:lstStyle/>
                    <a:p>
                      <a:pPr algn="ctr"/>
                      <a:r>
                        <a:rPr lang="en-US" dirty="0">
                          <a:solidFill>
                            <a:schemeClr val="bg2">
                              <a:lumMod val="75000"/>
                            </a:schemeClr>
                          </a:solidFill>
                        </a:rPr>
                        <a:t>$26,654</a:t>
                      </a:r>
                      <a:endParaRPr lang="fr-CA" dirty="0"/>
                    </a:p>
                  </a:txBody>
                  <a:tcPr/>
                </a:tc>
                <a:tc>
                  <a:txBody>
                    <a:bodyPr/>
                    <a:lstStyle/>
                    <a:p>
                      <a:pPr algn="ctr"/>
                      <a:r>
                        <a:rPr lang="fr-CA" dirty="0"/>
                        <a:t>$6,020</a:t>
                      </a:r>
                    </a:p>
                  </a:txBody>
                  <a:tcPr/>
                </a:tc>
                <a:extLst>
                  <a:ext uri="{0D108BD9-81ED-4DB2-BD59-A6C34878D82A}">
                    <a16:rowId xmlns:a16="http://schemas.microsoft.com/office/drawing/2014/main" val="10001"/>
                  </a:ext>
                </a:extLst>
              </a:tr>
              <a:tr h="400050">
                <a:tc>
                  <a:txBody>
                    <a:bodyPr/>
                    <a:lstStyle/>
                    <a:p>
                      <a:r>
                        <a:rPr lang="en-US" dirty="0">
                          <a:solidFill>
                            <a:schemeClr val="bg2">
                              <a:lumMod val="75000"/>
                            </a:schemeClr>
                          </a:solidFill>
                        </a:rPr>
                        <a:t>Expenses</a:t>
                      </a:r>
                      <a:endParaRPr lang="fr-CA" dirty="0"/>
                    </a:p>
                  </a:txBody>
                  <a:tcPr/>
                </a:tc>
                <a:tc>
                  <a:txBody>
                    <a:bodyPr/>
                    <a:lstStyle/>
                    <a:p>
                      <a:pPr algn="ctr"/>
                      <a:r>
                        <a:rPr lang="en-US" b="0" dirty="0">
                          <a:solidFill>
                            <a:schemeClr val="bg2">
                              <a:lumMod val="75000"/>
                            </a:schemeClr>
                          </a:solidFill>
                        </a:rPr>
                        <a:t>$20,776</a:t>
                      </a:r>
                      <a:endParaRPr lang="fr-CA" b="0" dirty="0"/>
                    </a:p>
                  </a:txBody>
                  <a:tcPr/>
                </a:tc>
                <a:tc>
                  <a:txBody>
                    <a:bodyPr/>
                    <a:lstStyle/>
                    <a:p>
                      <a:pPr algn="ctr"/>
                      <a:r>
                        <a:rPr lang="fr-CA" dirty="0"/>
                        <a:t>$4,344</a:t>
                      </a:r>
                    </a:p>
                  </a:txBody>
                  <a:tcPr/>
                </a:tc>
                <a:extLst>
                  <a:ext uri="{0D108BD9-81ED-4DB2-BD59-A6C34878D82A}">
                    <a16:rowId xmlns:a16="http://schemas.microsoft.com/office/drawing/2014/main" val="10002"/>
                  </a:ext>
                </a:extLst>
              </a:tr>
              <a:tr h="400050">
                <a:tc>
                  <a:txBody>
                    <a:bodyPr/>
                    <a:lstStyle/>
                    <a:p>
                      <a:r>
                        <a:rPr lang="en-US" b="1" dirty="0">
                          <a:solidFill>
                            <a:schemeClr val="bg2">
                              <a:lumMod val="75000"/>
                            </a:schemeClr>
                          </a:solidFill>
                        </a:rPr>
                        <a:t>Net</a:t>
                      </a:r>
                      <a:endParaRPr lang="fr-CA" dirty="0"/>
                    </a:p>
                  </a:txBody>
                  <a:tcPr/>
                </a:tc>
                <a:tc>
                  <a:txBody>
                    <a:bodyPr/>
                    <a:lstStyle/>
                    <a:p>
                      <a:pPr algn="ctr"/>
                      <a:r>
                        <a:rPr lang="en-US" b="1" dirty="0">
                          <a:solidFill>
                            <a:schemeClr val="bg2">
                              <a:lumMod val="75000"/>
                            </a:schemeClr>
                          </a:solidFill>
                        </a:rPr>
                        <a:t>$5,878</a:t>
                      </a:r>
                      <a:endParaRPr lang="fr-CA" dirty="0"/>
                    </a:p>
                  </a:txBody>
                  <a:tcPr/>
                </a:tc>
                <a:tc>
                  <a:txBody>
                    <a:bodyPr/>
                    <a:lstStyle/>
                    <a:p>
                      <a:pPr algn="ctr"/>
                      <a:r>
                        <a:rPr lang="fr-CA" b="1" dirty="0"/>
                        <a:t>$1,676</a:t>
                      </a:r>
                    </a:p>
                  </a:txBody>
                  <a:tcPr/>
                </a:tc>
                <a:extLst>
                  <a:ext uri="{0D108BD9-81ED-4DB2-BD59-A6C34878D82A}">
                    <a16:rowId xmlns:a16="http://schemas.microsoft.com/office/drawing/2014/main" val="10003"/>
                  </a:ext>
                </a:extLst>
              </a:tr>
            </a:tbl>
          </a:graphicData>
        </a:graphic>
      </p:graphicFrame>
      <p:graphicFrame>
        <p:nvGraphicFramePr>
          <p:cNvPr id="5" name="Tableau 3">
            <a:extLst>
              <a:ext uri="{FF2B5EF4-FFF2-40B4-BE49-F238E27FC236}">
                <a16:creationId xmlns:a16="http://schemas.microsoft.com/office/drawing/2014/main" id="{8C476976-05D5-4626-8A83-FA40868E1F7E}"/>
              </a:ext>
            </a:extLst>
          </p:cNvPr>
          <p:cNvGraphicFramePr>
            <a:graphicFrameLocks noGrp="1"/>
          </p:cNvGraphicFramePr>
          <p:nvPr/>
        </p:nvGraphicFramePr>
        <p:xfrm>
          <a:off x="2971800" y="1828800"/>
          <a:ext cx="6324600" cy="1600200"/>
        </p:xfrm>
        <a:graphic>
          <a:graphicData uri="http://schemas.openxmlformats.org/drawingml/2006/table">
            <a:tbl>
              <a:tblPr firstRow="1" bandRow="1">
                <a:tableStyleId>{5C22544A-7EE6-4342-B048-85BDC9FD1C3A}</a:tableStyleId>
              </a:tblPr>
              <a:tblGrid>
                <a:gridCol w="2108200">
                  <a:extLst>
                    <a:ext uri="{9D8B030D-6E8A-4147-A177-3AD203B41FA5}">
                      <a16:colId xmlns:a16="http://schemas.microsoft.com/office/drawing/2014/main" val="20000"/>
                    </a:ext>
                  </a:extLst>
                </a:gridCol>
                <a:gridCol w="2108200">
                  <a:extLst>
                    <a:ext uri="{9D8B030D-6E8A-4147-A177-3AD203B41FA5}">
                      <a16:colId xmlns:a16="http://schemas.microsoft.com/office/drawing/2014/main" val="20001"/>
                    </a:ext>
                  </a:extLst>
                </a:gridCol>
                <a:gridCol w="2108200">
                  <a:extLst>
                    <a:ext uri="{9D8B030D-6E8A-4147-A177-3AD203B41FA5}">
                      <a16:colId xmlns:a16="http://schemas.microsoft.com/office/drawing/2014/main" val="20002"/>
                    </a:ext>
                  </a:extLst>
                </a:gridCol>
              </a:tblGrid>
              <a:tr h="400050">
                <a:tc>
                  <a:txBody>
                    <a:bodyPr/>
                    <a:lstStyle/>
                    <a:p>
                      <a:r>
                        <a:rPr lang="fr-CA" dirty="0">
                          <a:solidFill>
                            <a:schemeClr val="tx1"/>
                          </a:solidFill>
                        </a:rPr>
                        <a:t>2019-20</a:t>
                      </a:r>
                    </a:p>
                  </a:txBody>
                  <a:tcPr/>
                </a:tc>
                <a:tc>
                  <a:txBody>
                    <a:bodyPr/>
                    <a:lstStyle/>
                    <a:p>
                      <a:pPr algn="ctr"/>
                      <a:r>
                        <a:rPr lang="en-US" b="1" dirty="0">
                          <a:solidFill>
                            <a:schemeClr val="tx1"/>
                          </a:solidFill>
                        </a:rPr>
                        <a:t>Total</a:t>
                      </a:r>
                      <a:endParaRPr lang="fr-CA" dirty="0">
                        <a:solidFill>
                          <a:schemeClr val="tx1"/>
                        </a:solidFill>
                      </a:endParaRPr>
                    </a:p>
                  </a:txBody>
                  <a:tcPr/>
                </a:tc>
                <a:tc>
                  <a:txBody>
                    <a:bodyPr/>
                    <a:lstStyle/>
                    <a:p>
                      <a:pPr algn="ctr"/>
                      <a:r>
                        <a:rPr lang="fr-CA" dirty="0" err="1"/>
                        <a:t>Winterbike</a:t>
                      </a:r>
                      <a:endParaRPr lang="fr-CA" dirty="0"/>
                    </a:p>
                  </a:txBody>
                  <a:tcPr/>
                </a:tc>
                <a:extLst>
                  <a:ext uri="{0D108BD9-81ED-4DB2-BD59-A6C34878D82A}">
                    <a16:rowId xmlns:a16="http://schemas.microsoft.com/office/drawing/2014/main" val="10000"/>
                  </a:ext>
                </a:extLst>
              </a:tr>
              <a:tr h="400050">
                <a:tc>
                  <a:txBody>
                    <a:bodyPr/>
                    <a:lstStyle/>
                    <a:p>
                      <a:r>
                        <a:rPr lang="en-US" dirty="0">
                          <a:solidFill>
                            <a:schemeClr val="bg2">
                              <a:lumMod val="75000"/>
                            </a:schemeClr>
                          </a:solidFill>
                        </a:rPr>
                        <a:t>Income</a:t>
                      </a:r>
                      <a:endParaRPr lang="fr-CA" dirty="0"/>
                    </a:p>
                  </a:txBody>
                  <a:tcPr/>
                </a:tc>
                <a:tc>
                  <a:txBody>
                    <a:bodyPr/>
                    <a:lstStyle/>
                    <a:p>
                      <a:pPr algn="ctr"/>
                      <a:r>
                        <a:rPr lang="en-US" dirty="0">
                          <a:solidFill>
                            <a:schemeClr val="bg2">
                              <a:lumMod val="75000"/>
                            </a:schemeClr>
                          </a:solidFill>
                        </a:rPr>
                        <a:t>$21,894</a:t>
                      </a:r>
                      <a:endParaRPr lang="fr-CA" dirty="0"/>
                    </a:p>
                  </a:txBody>
                  <a:tcPr/>
                </a:tc>
                <a:tc>
                  <a:txBody>
                    <a:bodyPr/>
                    <a:lstStyle/>
                    <a:p>
                      <a:pPr algn="ctr"/>
                      <a:r>
                        <a:rPr lang="fr-CA" dirty="0"/>
                        <a:t>$5,449</a:t>
                      </a:r>
                    </a:p>
                  </a:txBody>
                  <a:tcPr/>
                </a:tc>
                <a:extLst>
                  <a:ext uri="{0D108BD9-81ED-4DB2-BD59-A6C34878D82A}">
                    <a16:rowId xmlns:a16="http://schemas.microsoft.com/office/drawing/2014/main" val="10001"/>
                  </a:ext>
                </a:extLst>
              </a:tr>
              <a:tr h="400050">
                <a:tc>
                  <a:txBody>
                    <a:bodyPr/>
                    <a:lstStyle/>
                    <a:p>
                      <a:r>
                        <a:rPr lang="en-US" dirty="0">
                          <a:solidFill>
                            <a:schemeClr val="bg2">
                              <a:lumMod val="75000"/>
                            </a:schemeClr>
                          </a:solidFill>
                        </a:rPr>
                        <a:t>Expenses</a:t>
                      </a:r>
                      <a:endParaRPr lang="fr-CA" dirty="0"/>
                    </a:p>
                  </a:txBody>
                  <a:tcPr/>
                </a:tc>
                <a:tc>
                  <a:txBody>
                    <a:bodyPr/>
                    <a:lstStyle/>
                    <a:p>
                      <a:pPr algn="ctr"/>
                      <a:r>
                        <a:rPr lang="en-US" b="0" dirty="0">
                          <a:solidFill>
                            <a:schemeClr val="bg2">
                              <a:lumMod val="75000"/>
                            </a:schemeClr>
                          </a:solidFill>
                        </a:rPr>
                        <a:t>$25,343</a:t>
                      </a:r>
                      <a:endParaRPr lang="fr-CA" b="0" dirty="0"/>
                    </a:p>
                  </a:txBody>
                  <a:tcPr/>
                </a:tc>
                <a:tc>
                  <a:txBody>
                    <a:bodyPr/>
                    <a:lstStyle/>
                    <a:p>
                      <a:pPr algn="ctr"/>
                      <a:r>
                        <a:rPr lang="fr-CA" dirty="0"/>
                        <a:t>$4,602</a:t>
                      </a:r>
                    </a:p>
                  </a:txBody>
                  <a:tcPr/>
                </a:tc>
                <a:extLst>
                  <a:ext uri="{0D108BD9-81ED-4DB2-BD59-A6C34878D82A}">
                    <a16:rowId xmlns:a16="http://schemas.microsoft.com/office/drawing/2014/main" val="10002"/>
                  </a:ext>
                </a:extLst>
              </a:tr>
              <a:tr h="400050">
                <a:tc>
                  <a:txBody>
                    <a:bodyPr/>
                    <a:lstStyle/>
                    <a:p>
                      <a:r>
                        <a:rPr lang="en-US" b="1" dirty="0">
                          <a:solidFill>
                            <a:schemeClr val="bg2">
                              <a:lumMod val="75000"/>
                            </a:schemeClr>
                          </a:solidFill>
                        </a:rPr>
                        <a:t>Net</a:t>
                      </a:r>
                      <a:endParaRPr lang="fr-CA" dirty="0"/>
                    </a:p>
                  </a:txBody>
                  <a:tcPr/>
                </a:tc>
                <a:tc>
                  <a:txBody>
                    <a:bodyPr/>
                    <a:lstStyle/>
                    <a:p>
                      <a:pPr algn="ctr"/>
                      <a:r>
                        <a:rPr lang="en-US" b="1" dirty="0">
                          <a:solidFill>
                            <a:schemeClr val="bg2">
                              <a:lumMod val="75000"/>
                            </a:schemeClr>
                          </a:solidFill>
                        </a:rPr>
                        <a:t>($3,449)</a:t>
                      </a:r>
                      <a:endParaRPr lang="fr-CA" dirty="0"/>
                    </a:p>
                  </a:txBody>
                  <a:tcPr/>
                </a:tc>
                <a:tc>
                  <a:txBody>
                    <a:bodyPr/>
                    <a:lstStyle/>
                    <a:p>
                      <a:pPr algn="ctr"/>
                      <a:r>
                        <a:rPr lang="fr-CA" b="1" dirty="0"/>
                        <a:t>$847</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1410214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FFF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2210</TotalTime>
  <Words>658</Words>
  <Application>Microsoft Office PowerPoint</Application>
  <PresentationFormat>Widescreen</PresentationFormat>
  <Paragraphs>151</Paragraphs>
  <Slides>18</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Roboto</vt:lpstr>
      <vt:lpstr>Office Theme</vt:lpstr>
      <vt:lpstr>PowerPoint Presentation</vt:lpstr>
      <vt:lpstr>PowerPoint Presentation</vt:lpstr>
      <vt:lpstr>Announcements</vt:lpstr>
      <vt:lpstr>   1. Announcements   Who we are Video   2. Approval of the Agenda   3. Approval of 2020 Minutes (previously distributed)  4. New Business   (a) Membership Report (Nick)   (b) Financial Report (Norman)   (c) Winterbike Report (Dan)   (d) Trails   (e) Priorities for 2021 (Chris N)   (f) Questions   (g) Election of Executive and Directors   5. Adjournment </vt:lpstr>
      <vt:lpstr>Approval of Agenda Approval of Minutes</vt:lpstr>
      <vt:lpstr>Membership and Sponsor Report</vt:lpstr>
      <vt:lpstr>PowerPoint Presentation</vt:lpstr>
      <vt:lpstr>PowerPoint Presentation</vt:lpstr>
      <vt:lpstr>Overview</vt:lpstr>
      <vt:lpstr>Income  (Excluding Winterbike) (excluding Winterbike)</vt:lpstr>
      <vt:lpstr>Expenses (excluding Winterbike)</vt:lpstr>
      <vt:lpstr>Trails</vt:lpstr>
      <vt:lpstr>PowerPoint Presentation</vt:lpstr>
      <vt:lpstr>Trail Network Updates</vt:lpstr>
      <vt:lpstr>2021 Projects &amp; Priorities</vt:lpstr>
      <vt:lpstr>PowerPoint Presentation</vt:lpstr>
      <vt:lpstr>Elections</vt:lpstr>
      <vt:lpstr>PowerPoint Presentation</vt:lpstr>
    </vt:vector>
  </TitlesOfParts>
  <Company>Environment and Local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Mt.Bike Fredericton</dc:title>
  <dc:creator>shawnh</dc:creator>
  <cp:lastModifiedBy>Norman  Siebrasse</cp:lastModifiedBy>
  <cp:revision>279</cp:revision>
  <dcterms:created xsi:type="dcterms:W3CDTF">2012-01-30T13:44:55Z</dcterms:created>
  <dcterms:modified xsi:type="dcterms:W3CDTF">2021-03-02T17:18:17Z</dcterms:modified>
</cp:coreProperties>
</file>